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08" r:id="rId3"/>
    <p:sldId id="299" r:id="rId4"/>
    <p:sldId id="300" r:id="rId5"/>
    <p:sldId id="303" r:id="rId6"/>
    <p:sldId id="304" r:id="rId7"/>
    <p:sldId id="307" r:id="rId8"/>
    <p:sldId id="301" r:id="rId9"/>
    <p:sldId id="302" r:id="rId10"/>
    <p:sldId id="305" r:id="rId11"/>
    <p:sldId id="306" r:id="rId12"/>
    <p:sldId id="273" r:id="rId13"/>
    <p:sldId id="278" r:id="rId14"/>
    <p:sldId id="274" r:id="rId15"/>
    <p:sldId id="275" r:id="rId16"/>
    <p:sldId id="288" r:id="rId17"/>
    <p:sldId id="315" r:id="rId18"/>
    <p:sldId id="334" r:id="rId19"/>
    <p:sldId id="336" r:id="rId20"/>
    <p:sldId id="316" r:id="rId21"/>
    <p:sldId id="277" r:id="rId22"/>
    <p:sldId id="258" r:id="rId23"/>
    <p:sldId id="319" r:id="rId24"/>
    <p:sldId id="259" r:id="rId25"/>
    <p:sldId id="320" r:id="rId26"/>
    <p:sldId id="260" r:id="rId27"/>
    <p:sldId id="321" r:id="rId28"/>
    <p:sldId id="261" r:id="rId29"/>
    <p:sldId id="322" r:id="rId30"/>
    <p:sldId id="262" r:id="rId31"/>
    <p:sldId id="323" r:id="rId32"/>
    <p:sldId id="263" r:id="rId33"/>
    <p:sldId id="324" r:id="rId34"/>
    <p:sldId id="264" r:id="rId35"/>
    <p:sldId id="325" r:id="rId36"/>
    <p:sldId id="265" r:id="rId37"/>
    <p:sldId id="326" r:id="rId38"/>
    <p:sldId id="266" r:id="rId39"/>
    <p:sldId id="327" r:id="rId40"/>
    <p:sldId id="267" r:id="rId41"/>
    <p:sldId id="328" r:id="rId42"/>
    <p:sldId id="268" r:id="rId43"/>
    <p:sldId id="329" r:id="rId44"/>
    <p:sldId id="269" r:id="rId45"/>
    <p:sldId id="330" r:id="rId46"/>
    <p:sldId id="270" r:id="rId47"/>
    <p:sldId id="333" r:id="rId48"/>
    <p:sldId id="271" r:id="rId49"/>
    <p:sldId id="331" r:id="rId50"/>
    <p:sldId id="272" r:id="rId51"/>
    <p:sldId id="332" r:id="rId52"/>
    <p:sldId id="309" r:id="rId53"/>
    <p:sldId id="318" r:id="rId54"/>
    <p:sldId id="257" r:id="rId5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96231" autoAdjust="0"/>
  </p:normalViewPr>
  <p:slideViewPr>
    <p:cSldViewPr>
      <p:cViewPr>
        <p:scale>
          <a:sx n="66" d="100"/>
          <a:sy n="66" d="100"/>
        </p:scale>
        <p:origin x="-1284"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EF237-6983-4CA7-84B1-6F24ED528846}"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de-AT"/>
        </a:p>
      </dgm:t>
    </dgm:pt>
    <dgm:pt modelId="{59505B41-B8DF-4FC4-834F-27DD344805A9}">
      <dgm:prSet phldrT="[Text]" phldr="1"/>
      <dgm:spPr>
        <a:solidFill>
          <a:schemeClr val="accent1">
            <a:hueOff val="0"/>
            <a:satOff val="0"/>
            <a:lumOff val="0"/>
            <a:alpha val="57000"/>
          </a:schemeClr>
        </a:solidFill>
      </dgm:spPr>
      <dgm:t>
        <a:bodyPr/>
        <a:lstStyle/>
        <a:p>
          <a:endParaRPr lang="de-AT" dirty="0"/>
        </a:p>
      </dgm:t>
    </dgm:pt>
    <dgm:pt modelId="{D60CBD34-CBCE-462B-AF30-BD5E85278D27}" type="parTrans" cxnId="{D7CE7657-02EF-418E-A217-B5B082AAD9B1}">
      <dgm:prSet/>
      <dgm:spPr/>
      <dgm:t>
        <a:bodyPr/>
        <a:lstStyle/>
        <a:p>
          <a:endParaRPr lang="de-AT"/>
        </a:p>
      </dgm:t>
    </dgm:pt>
    <dgm:pt modelId="{44FFD6DF-258E-4E16-A7A4-C4B5631A1519}" type="sibTrans" cxnId="{D7CE7657-02EF-418E-A217-B5B082AAD9B1}">
      <dgm:prSet/>
      <dgm:spPr/>
      <dgm:t>
        <a:bodyPr/>
        <a:lstStyle/>
        <a:p>
          <a:endParaRPr lang="de-AT"/>
        </a:p>
      </dgm:t>
    </dgm:pt>
    <dgm:pt modelId="{AD00F109-89E5-405E-A65A-08A03DBDEC16}">
      <dgm:prSet phldrT="[Text]" phldr="1"/>
      <dgm:spPr>
        <a:solidFill>
          <a:schemeClr val="accent1">
            <a:hueOff val="0"/>
            <a:satOff val="0"/>
            <a:lumOff val="0"/>
            <a:alpha val="57000"/>
          </a:schemeClr>
        </a:solidFill>
      </dgm:spPr>
      <dgm:t>
        <a:bodyPr/>
        <a:lstStyle/>
        <a:p>
          <a:endParaRPr lang="de-AT" dirty="0"/>
        </a:p>
      </dgm:t>
    </dgm:pt>
    <dgm:pt modelId="{D505A95B-2545-4F0A-9803-6D84143D105F}" type="parTrans" cxnId="{54507F6B-5373-408C-A49C-26A702146C35}">
      <dgm:prSet/>
      <dgm:spPr/>
      <dgm:t>
        <a:bodyPr/>
        <a:lstStyle/>
        <a:p>
          <a:endParaRPr lang="de-AT"/>
        </a:p>
      </dgm:t>
    </dgm:pt>
    <dgm:pt modelId="{868810CB-F36C-4761-AE6E-104F01984F68}" type="sibTrans" cxnId="{54507F6B-5373-408C-A49C-26A702146C35}">
      <dgm:prSet/>
      <dgm:spPr/>
      <dgm:t>
        <a:bodyPr/>
        <a:lstStyle/>
        <a:p>
          <a:endParaRPr lang="de-AT"/>
        </a:p>
      </dgm:t>
    </dgm:pt>
    <dgm:pt modelId="{1110117E-76E0-469D-8A04-82403B408492}">
      <dgm:prSet phldrT="[Text]" phldr="1"/>
      <dgm:spPr>
        <a:solidFill>
          <a:schemeClr val="accent1">
            <a:hueOff val="0"/>
            <a:satOff val="0"/>
            <a:lumOff val="0"/>
            <a:alpha val="57000"/>
          </a:schemeClr>
        </a:solidFill>
      </dgm:spPr>
      <dgm:t>
        <a:bodyPr/>
        <a:lstStyle/>
        <a:p>
          <a:endParaRPr lang="de-AT" dirty="0"/>
        </a:p>
      </dgm:t>
    </dgm:pt>
    <dgm:pt modelId="{E34329B9-54C3-447C-A5F0-E68C0DF92DF7}" type="parTrans" cxnId="{973689C2-17B4-4C4D-8DB8-C29A410B46E9}">
      <dgm:prSet/>
      <dgm:spPr/>
      <dgm:t>
        <a:bodyPr/>
        <a:lstStyle/>
        <a:p>
          <a:endParaRPr lang="de-AT"/>
        </a:p>
      </dgm:t>
    </dgm:pt>
    <dgm:pt modelId="{67883EB2-AF4C-4F45-B47D-876E09B6203D}" type="sibTrans" cxnId="{973689C2-17B4-4C4D-8DB8-C29A410B46E9}">
      <dgm:prSet/>
      <dgm:spPr/>
      <dgm:t>
        <a:bodyPr/>
        <a:lstStyle/>
        <a:p>
          <a:endParaRPr lang="de-AT"/>
        </a:p>
      </dgm:t>
    </dgm:pt>
    <dgm:pt modelId="{16AB902B-DD75-42B9-A01A-41BD11A0C209}">
      <dgm:prSet phldrT="[Text]" phldr="1"/>
      <dgm:spPr>
        <a:solidFill>
          <a:schemeClr val="accent1">
            <a:hueOff val="0"/>
            <a:satOff val="0"/>
            <a:lumOff val="0"/>
            <a:alpha val="57000"/>
          </a:schemeClr>
        </a:solidFill>
      </dgm:spPr>
      <dgm:t>
        <a:bodyPr/>
        <a:lstStyle/>
        <a:p>
          <a:endParaRPr lang="de-AT" dirty="0"/>
        </a:p>
      </dgm:t>
    </dgm:pt>
    <dgm:pt modelId="{248D0665-92A2-41BB-9E2A-969DD8A64711}" type="parTrans" cxnId="{383069F9-3726-416C-90B1-EE1B9192118C}">
      <dgm:prSet/>
      <dgm:spPr/>
      <dgm:t>
        <a:bodyPr/>
        <a:lstStyle/>
        <a:p>
          <a:endParaRPr lang="de-AT"/>
        </a:p>
      </dgm:t>
    </dgm:pt>
    <dgm:pt modelId="{01433D54-D167-4366-9264-83C68D4BC45B}" type="sibTrans" cxnId="{383069F9-3726-416C-90B1-EE1B9192118C}">
      <dgm:prSet/>
      <dgm:spPr/>
      <dgm:t>
        <a:bodyPr/>
        <a:lstStyle/>
        <a:p>
          <a:endParaRPr lang="de-AT"/>
        </a:p>
      </dgm:t>
    </dgm:pt>
    <dgm:pt modelId="{14EC69A3-1D47-4350-9AA5-628D5F96755E}">
      <dgm:prSet/>
      <dgm:spPr>
        <a:solidFill>
          <a:schemeClr val="accent1">
            <a:hueOff val="0"/>
            <a:satOff val="0"/>
            <a:lumOff val="0"/>
            <a:alpha val="57000"/>
          </a:schemeClr>
        </a:solidFill>
      </dgm:spPr>
      <dgm:t>
        <a:bodyPr/>
        <a:lstStyle/>
        <a:p>
          <a:endParaRPr lang="de-AT"/>
        </a:p>
      </dgm:t>
    </dgm:pt>
    <dgm:pt modelId="{5E0B0018-89F2-4BD6-B914-ADE6F7D16F9E}" type="parTrans" cxnId="{6994BE3C-44D2-4974-96FF-B4EBE05E4192}">
      <dgm:prSet/>
      <dgm:spPr/>
      <dgm:t>
        <a:bodyPr/>
        <a:lstStyle/>
        <a:p>
          <a:endParaRPr lang="de-AT"/>
        </a:p>
      </dgm:t>
    </dgm:pt>
    <dgm:pt modelId="{5886B815-4D1B-480C-9E36-1B3466192879}" type="sibTrans" cxnId="{6994BE3C-44D2-4974-96FF-B4EBE05E4192}">
      <dgm:prSet/>
      <dgm:spPr/>
      <dgm:t>
        <a:bodyPr/>
        <a:lstStyle/>
        <a:p>
          <a:endParaRPr lang="de-AT"/>
        </a:p>
      </dgm:t>
    </dgm:pt>
    <dgm:pt modelId="{0F2885E6-8432-41AD-8411-C67E09C1172A}">
      <dgm:prSet/>
      <dgm:spPr>
        <a:solidFill>
          <a:schemeClr val="accent1">
            <a:hueOff val="0"/>
            <a:satOff val="0"/>
            <a:lumOff val="0"/>
            <a:alpha val="57000"/>
          </a:schemeClr>
        </a:solidFill>
      </dgm:spPr>
      <dgm:t>
        <a:bodyPr/>
        <a:lstStyle/>
        <a:p>
          <a:endParaRPr lang="de-AT"/>
        </a:p>
      </dgm:t>
    </dgm:pt>
    <dgm:pt modelId="{84F622D4-1C23-4B75-9D1D-AAC11F1C6CB4}" type="parTrans" cxnId="{517505E7-1A2C-4515-B710-D331F1D13022}">
      <dgm:prSet/>
      <dgm:spPr/>
      <dgm:t>
        <a:bodyPr/>
        <a:lstStyle/>
        <a:p>
          <a:endParaRPr lang="de-AT"/>
        </a:p>
      </dgm:t>
    </dgm:pt>
    <dgm:pt modelId="{13E26D68-2309-477D-9B10-51C03FFF5DC1}" type="sibTrans" cxnId="{517505E7-1A2C-4515-B710-D331F1D13022}">
      <dgm:prSet/>
      <dgm:spPr/>
      <dgm:t>
        <a:bodyPr/>
        <a:lstStyle/>
        <a:p>
          <a:endParaRPr lang="de-AT"/>
        </a:p>
      </dgm:t>
    </dgm:pt>
    <dgm:pt modelId="{76298544-6D36-4572-B335-92D819A8A2A9}" type="pres">
      <dgm:prSet presAssocID="{0F2EF237-6983-4CA7-84B1-6F24ED528846}" presName="cycle" presStyleCnt="0">
        <dgm:presLayoutVars>
          <dgm:dir/>
          <dgm:resizeHandles val="exact"/>
        </dgm:presLayoutVars>
      </dgm:prSet>
      <dgm:spPr/>
      <dgm:t>
        <a:bodyPr/>
        <a:lstStyle/>
        <a:p>
          <a:endParaRPr lang="de-AT"/>
        </a:p>
      </dgm:t>
    </dgm:pt>
    <dgm:pt modelId="{E29B34E0-EFF2-48E9-B8AA-21033B266A9F}" type="pres">
      <dgm:prSet presAssocID="{14EC69A3-1D47-4350-9AA5-628D5F96755E}" presName="node" presStyleLbl="node1" presStyleIdx="0" presStyleCnt="6">
        <dgm:presLayoutVars>
          <dgm:bulletEnabled val="1"/>
        </dgm:presLayoutVars>
      </dgm:prSet>
      <dgm:spPr/>
      <dgm:t>
        <a:bodyPr/>
        <a:lstStyle/>
        <a:p>
          <a:endParaRPr lang="de-AT"/>
        </a:p>
      </dgm:t>
    </dgm:pt>
    <dgm:pt modelId="{D7CA940B-370C-423A-9A03-1172B8B700A5}" type="pres">
      <dgm:prSet presAssocID="{5886B815-4D1B-480C-9E36-1B3466192879}" presName="sibTrans" presStyleLbl="sibTrans2D1" presStyleIdx="0" presStyleCnt="6"/>
      <dgm:spPr/>
      <dgm:t>
        <a:bodyPr/>
        <a:lstStyle/>
        <a:p>
          <a:endParaRPr lang="de-AT"/>
        </a:p>
      </dgm:t>
    </dgm:pt>
    <dgm:pt modelId="{91136447-DBC3-42DD-B186-7F378361D12D}" type="pres">
      <dgm:prSet presAssocID="{5886B815-4D1B-480C-9E36-1B3466192879}" presName="connectorText" presStyleLbl="sibTrans2D1" presStyleIdx="0" presStyleCnt="6"/>
      <dgm:spPr/>
      <dgm:t>
        <a:bodyPr/>
        <a:lstStyle/>
        <a:p>
          <a:endParaRPr lang="de-AT"/>
        </a:p>
      </dgm:t>
    </dgm:pt>
    <dgm:pt modelId="{0BD6C668-3FBD-4F8C-8EA8-5C12D63DE5FD}" type="pres">
      <dgm:prSet presAssocID="{0F2885E6-8432-41AD-8411-C67E09C1172A}" presName="node" presStyleLbl="node1" presStyleIdx="1" presStyleCnt="6">
        <dgm:presLayoutVars>
          <dgm:bulletEnabled val="1"/>
        </dgm:presLayoutVars>
      </dgm:prSet>
      <dgm:spPr/>
      <dgm:t>
        <a:bodyPr/>
        <a:lstStyle/>
        <a:p>
          <a:endParaRPr lang="de-AT"/>
        </a:p>
      </dgm:t>
    </dgm:pt>
    <dgm:pt modelId="{07CF082D-5FC4-42FC-9E9D-A6006BF54F77}" type="pres">
      <dgm:prSet presAssocID="{13E26D68-2309-477D-9B10-51C03FFF5DC1}" presName="sibTrans" presStyleLbl="sibTrans2D1" presStyleIdx="1" presStyleCnt="6"/>
      <dgm:spPr/>
      <dgm:t>
        <a:bodyPr/>
        <a:lstStyle/>
        <a:p>
          <a:endParaRPr lang="de-AT"/>
        </a:p>
      </dgm:t>
    </dgm:pt>
    <dgm:pt modelId="{34DD854A-31D1-4E76-85B3-B52F476EB463}" type="pres">
      <dgm:prSet presAssocID="{13E26D68-2309-477D-9B10-51C03FFF5DC1}" presName="connectorText" presStyleLbl="sibTrans2D1" presStyleIdx="1" presStyleCnt="6"/>
      <dgm:spPr/>
      <dgm:t>
        <a:bodyPr/>
        <a:lstStyle/>
        <a:p>
          <a:endParaRPr lang="de-AT"/>
        </a:p>
      </dgm:t>
    </dgm:pt>
    <dgm:pt modelId="{BED7BFF4-BF0A-4F7C-A586-DEB246807BD1}" type="pres">
      <dgm:prSet presAssocID="{59505B41-B8DF-4FC4-834F-27DD344805A9}" presName="node" presStyleLbl="node1" presStyleIdx="2" presStyleCnt="6">
        <dgm:presLayoutVars>
          <dgm:bulletEnabled val="1"/>
        </dgm:presLayoutVars>
      </dgm:prSet>
      <dgm:spPr/>
      <dgm:t>
        <a:bodyPr/>
        <a:lstStyle/>
        <a:p>
          <a:endParaRPr lang="de-AT"/>
        </a:p>
      </dgm:t>
    </dgm:pt>
    <dgm:pt modelId="{BFE8B9C5-760F-4716-9A91-58266605AF27}" type="pres">
      <dgm:prSet presAssocID="{44FFD6DF-258E-4E16-A7A4-C4B5631A1519}" presName="sibTrans" presStyleLbl="sibTrans2D1" presStyleIdx="2" presStyleCnt="6"/>
      <dgm:spPr/>
      <dgm:t>
        <a:bodyPr/>
        <a:lstStyle/>
        <a:p>
          <a:endParaRPr lang="de-AT"/>
        </a:p>
      </dgm:t>
    </dgm:pt>
    <dgm:pt modelId="{A7C0CF46-1947-40FE-A762-B5FFF546C9E6}" type="pres">
      <dgm:prSet presAssocID="{44FFD6DF-258E-4E16-A7A4-C4B5631A1519}" presName="connectorText" presStyleLbl="sibTrans2D1" presStyleIdx="2" presStyleCnt="6"/>
      <dgm:spPr/>
      <dgm:t>
        <a:bodyPr/>
        <a:lstStyle/>
        <a:p>
          <a:endParaRPr lang="de-AT"/>
        </a:p>
      </dgm:t>
    </dgm:pt>
    <dgm:pt modelId="{9B1CCD37-4544-49EC-8B97-2ACAFF425B3B}" type="pres">
      <dgm:prSet presAssocID="{AD00F109-89E5-405E-A65A-08A03DBDEC16}" presName="node" presStyleLbl="node1" presStyleIdx="3" presStyleCnt="6">
        <dgm:presLayoutVars>
          <dgm:bulletEnabled val="1"/>
        </dgm:presLayoutVars>
      </dgm:prSet>
      <dgm:spPr/>
      <dgm:t>
        <a:bodyPr/>
        <a:lstStyle/>
        <a:p>
          <a:endParaRPr lang="de-AT"/>
        </a:p>
      </dgm:t>
    </dgm:pt>
    <dgm:pt modelId="{54483220-0E9C-4746-BA4A-A3D4D5AD71E8}" type="pres">
      <dgm:prSet presAssocID="{868810CB-F36C-4761-AE6E-104F01984F68}" presName="sibTrans" presStyleLbl="sibTrans2D1" presStyleIdx="3" presStyleCnt="6"/>
      <dgm:spPr/>
      <dgm:t>
        <a:bodyPr/>
        <a:lstStyle/>
        <a:p>
          <a:endParaRPr lang="de-AT"/>
        </a:p>
      </dgm:t>
    </dgm:pt>
    <dgm:pt modelId="{39209383-1FBB-4DB2-9D73-EC472B7B0EE8}" type="pres">
      <dgm:prSet presAssocID="{868810CB-F36C-4761-AE6E-104F01984F68}" presName="connectorText" presStyleLbl="sibTrans2D1" presStyleIdx="3" presStyleCnt="6"/>
      <dgm:spPr/>
      <dgm:t>
        <a:bodyPr/>
        <a:lstStyle/>
        <a:p>
          <a:endParaRPr lang="de-AT"/>
        </a:p>
      </dgm:t>
    </dgm:pt>
    <dgm:pt modelId="{47D66867-9622-4479-AC55-302D93AA6F3E}" type="pres">
      <dgm:prSet presAssocID="{1110117E-76E0-469D-8A04-82403B408492}" presName="node" presStyleLbl="node1" presStyleIdx="4" presStyleCnt="6">
        <dgm:presLayoutVars>
          <dgm:bulletEnabled val="1"/>
        </dgm:presLayoutVars>
      </dgm:prSet>
      <dgm:spPr/>
      <dgm:t>
        <a:bodyPr/>
        <a:lstStyle/>
        <a:p>
          <a:endParaRPr lang="de-AT"/>
        </a:p>
      </dgm:t>
    </dgm:pt>
    <dgm:pt modelId="{DABFFC90-5196-4348-86E7-E3BB4B445A6A}" type="pres">
      <dgm:prSet presAssocID="{67883EB2-AF4C-4F45-B47D-876E09B6203D}" presName="sibTrans" presStyleLbl="sibTrans2D1" presStyleIdx="4" presStyleCnt="6"/>
      <dgm:spPr/>
      <dgm:t>
        <a:bodyPr/>
        <a:lstStyle/>
        <a:p>
          <a:endParaRPr lang="de-AT"/>
        </a:p>
      </dgm:t>
    </dgm:pt>
    <dgm:pt modelId="{D6CC3973-FD27-407F-9940-5632D5B5F36F}" type="pres">
      <dgm:prSet presAssocID="{67883EB2-AF4C-4F45-B47D-876E09B6203D}" presName="connectorText" presStyleLbl="sibTrans2D1" presStyleIdx="4" presStyleCnt="6"/>
      <dgm:spPr/>
      <dgm:t>
        <a:bodyPr/>
        <a:lstStyle/>
        <a:p>
          <a:endParaRPr lang="de-AT"/>
        </a:p>
      </dgm:t>
    </dgm:pt>
    <dgm:pt modelId="{29B8A4A5-1BF2-4308-BC88-A8F0CAEB3614}" type="pres">
      <dgm:prSet presAssocID="{16AB902B-DD75-42B9-A01A-41BD11A0C209}" presName="node" presStyleLbl="node1" presStyleIdx="5" presStyleCnt="6">
        <dgm:presLayoutVars>
          <dgm:bulletEnabled val="1"/>
        </dgm:presLayoutVars>
      </dgm:prSet>
      <dgm:spPr/>
      <dgm:t>
        <a:bodyPr/>
        <a:lstStyle/>
        <a:p>
          <a:endParaRPr lang="de-AT"/>
        </a:p>
      </dgm:t>
    </dgm:pt>
    <dgm:pt modelId="{AA8A7D4C-F50C-4179-B722-708AF0391626}" type="pres">
      <dgm:prSet presAssocID="{01433D54-D167-4366-9264-83C68D4BC45B}" presName="sibTrans" presStyleLbl="sibTrans2D1" presStyleIdx="5" presStyleCnt="6"/>
      <dgm:spPr/>
      <dgm:t>
        <a:bodyPr/>
        <a:lstStyle/>
        <a:p>
          <a:endParaRPr lang="de-AT"/>
        </a:p>
      </dgm:t>
    </dgm:pt>
    <dgm:pt modelId="{10E4BD46-A427-44A9-A180-372BE84984B6}" type="pres">
      <dgm:prSet presAssocID="{01433D54-D167-4366-9264-83C68D4BC45B}" presName="connectorText" presStyleLbl="sibTrans2D1" presStyleIdx="5" presStyleCnt="6"/>
      <dgm:spPr/>
      <dgm:t>
        <a:bodyPr/>
        <a:lstStyle/>
        <a:p>
          <a:endParaRPr lang="de-AT"/>
        </a:p>
      </dgm:t>
    </dgm:pt>
  </dgm:ptLst>
  <dgm:cxnLst>
    <dgm:cxn modelId="{BAC71296-354C-4697-B59A-6D8704D7C992}" type="presOf" srcId="{5886B815-4D1B-480C-9E36-1B3466192879}" destId="{D7CA940B-370C-423A-9A03-1172B8B700A5}" srcOrd="0" destOrd="0" presId="urn:microsoft.com/office/officeart/2005/8/layout/cycle2"/>
    <dgm:cxn modelId="{923F3914-E0A4-4A84-AAC9-FB18D0F70A29}" type="presOf" srcId="{01433D54-D167-4366-9264-83C68D4BC45B}" destId="{AA8A7D4C-F50C-4179-B722-708AF0391626}" srcOrd="0" destOrd="0" presId="urn:microsoft.com/office/officeart/2005/8/layout/cycle2"/>
    <dgm:cxn modelId="{8A5B5D6B-AF76-46AC-ACA5-D5DBD5C334EA}" type="presOf" srcId="{0F2885E6-8432-41AD-8411-C67E09C1172A}" destId="{0BD6C668-3FBD-4F8C-8EA8-5C12D63DE5FD}" srcOrd="0" destOrd="0" presId="urn:microsoft.com/office/officeart/2005/8/layout/cycle2"/>
    <dgm:cxn modelId="{DBBFBFAD-CD45-4D10-AA73-39AADF88E4A4}" type="presOf" srcId="{67883EB2-AF4C-4F45-B47D-876E09B6203D}" destId="{DABFFC90-5196-4348-86E7-E3BB4B445A6A}" srcOrd="0" destOrd="0" presId="urn:microsoft.com/office/officeart/2005/8/layout/cycle2"/>
    <dgm:cxn modelId="{72D836E7-EBCE-4923-93EA-7E0DFD744303}" type="presOf" srcId="{16AB902B-DD75-42B9-A01A-41BD11A0C209}" destId="{29B8A4A5-1BF2-4308-BC88-A8F0CAEB3614}" srcOrd="0" destOrd="0" presId="urn:microsoft.com/office/officeart/2005/8/layout/cycle2"/>
    <dgm:cxn modelId="{FAF797DA-2BC4-4B81-8B00-45FC49E823D5}" type="presOf" srcId="{59505B41-B8DF-4FC4-834F-27DD344805A9}" destId="{BED7BFF4-BF0A-4F7C-A586-DEB246807BD1}" srcOrd="0" destOrd="0" presId="urn:microsoft.com/office/officeart/2005/8/layout/cycle2"/>
    <dgm:cxn modelId="{04A28DFB-454C-4BF1-98B5-FC76843BDEF4}" type="presOf" srcId="{AD00F109-89E5-405E-A65A-08A03DBDEC16}" destId="{9B1CCD37-4544-49EC-8B97-2ACAFF425B3B}" srcOrd="0" destOrd="0" presId="urn:microsoft.com/office/officeart/2005/8/layout/cycle2"/>
    <dgm:cxn modelId="{D7CE7657-02EF-418E-A217-B5B082AAD9B1}" srcId="{0F2EF237-6983-4CA7-84B1-6F24ED528846}" destId="{59505B41-B8DF-4FC4-834F-27DD344805A9}" srcOrd="2" destOrd="0" parTransId="{D60CBD34-CBCE-462B-AF30-BD5E85278D27}" sibTransId="{44FFD6DF-258E-4E16-A7A4-C4B5631A1519}"/>
    <dgm:cxn modelId="{9F2BC7C5-785B-4F1E-AF55-3017503049B8}" type="presOf" srcId="{44FFD6DF-258E-4E16-A7A4-C4B5631A1519}" destId="{A7C0CF46-1947-40FE-A762-B5FFF546C9E6}" srcOrd="1" destOrd="0" presId="urn:microsoft.com/office/officeart/2005/8/layout/cycle2"/>
    <dgm:cxn modelId="{36D74317-42CE-46F8-AE77-C6F639FF1F53}" type="presOf" srcId="{868810CB-F36C-4761-AE6E-104F01984F68}" destId="{54483220-0E9C-4746-BA4A-A3D4D5AD71E8}" srcOrd="0" destOrd="0" presId="urn:microsoft.com/office/officeart/2005/8/layout/cycle2"/>
    <dgm:cxn modelId="{BC357BC5-374F-46D6-BB8C-C927EB6F6DCE}" type="presOf" srcId="{868810CB-F36C-4761-AE6E-104F01984F68}" destId="{39209383-1FBB-4DB2-9D73-EC472B7B0EE8}" srcOrd="1" destOrd="0" presId="urn:microsoft.com/office/officeart/2005/8/layout/cycle2"/>
    <dgm:cxn modelId="{534FBECF-DE71-4877-BEFE-2262DF02AFF2}" type="presOf" srcId="{1110117E-76E0-469D-8A04-82403B408492}" destId="{47D66867-9622-4479-AC55-302D93AA6F3E}" srcOrd="0" destOrd="0" presId="urn:microsoft.com/office/officeart/2005/8/layout/cycle2"/>
    <dgm:cxn modelId="{54507F6B-5373-408C-A49C-26A702146C35}" srcId="{0F2EF237-6983-4CA7-84B1-6F24ED528846}" destId="{AD00F109-89E5-405E-A65A-08A03DBDEC16}" srcOrd="3" destOrd="0" parTransId="{D505A95B-2545-4F0A-9803-6D84143D105F}" sibTransId="{868810CB-F36C-4761-AE6E-104F01984F68}"/>
    <dgm:cxn modelId="{505FBD92-CDED-45E1-9511-9BCDBC00A52A}" type="presOf" srcId="{14EC69A3-1D47-4350-9AA5-628D5F96755E}" destId="{E29B34E0-EFF2-48E9-B8AA-21033B266A9F}" srcOrd="0" destOrd="0" presId="urn:microsoft.com/office/officeart/2005/8/layout/cycle2"/>
    <dgm:cxn modelId="{383069F9-3726-416C-90B1-EE1B9192118C}" srcId="{0F2EF237-6983-4CA7-84B1-6F24ED528846}" destId="{16AB902B-DD75-42B9-A01A-41BD11A0C209}" srcOrd="5" destOrd="0" parTransId="{248D0665-92A2-41BB-9E2A-969DD8A64711}" sibTransId="{01433D54-D167-4366-9264-83C68D4BC45B}"/>
    <dgm:cxn modelId="{F28151C6-A75B-4C21-BFA1-B1F5F5C08D79}" type="presOf" srcId="{13E26D68-2309-477D-9B10-51C03FFF5DC1}" destId="{07CF082D-5FC4-42FC-9E9D-A6006BF54F77}" srcOrd="0" destOrd="0" presId="urn:microsoft.com/office/officeart/2005/8/layout/cycle2"/>
    <dgm:cxn modelId="{D0DA1AE1-9374-4A2F-8AA3-60208EAB4D9B}" type="presOf" srcId="{13E26D68-2309-477D-9B10-51C03FFF5DC1}" destId="{34DD854A-31D1-4E76-85B3-B52F476EB463}" srcOrd="1" destOrd="0" presId="urn:microsoft.com/office/officeart/2005/8/layout/cycle2"/>
    <dgm:cxn modelId="{5CB8DB6C-DB61-40DF-B124-90FBB1D3EB95}" type="presOf" srcId="{01433D54-D167-4366-9264-83C68D4BC45B}" destId="{10E4BD46-A427-44A9-A180-372BE84984B6}" srcOrd="1" destOrd="0" presId="urn:microsoft.com/office/officeart/2005/8/layout/cycle2"/>
    <dgm:cxn modelId="{79EDB6F9-0C04-4EC2-8A01-AB6FCEE8DD8F}" type="presOf" srcId="{0F2EF237-6983-4CA7-84B1-6F24ED528846}" destId="{76298544-6D36-4572-B335-92D819A8A2A9}" srcOrd="0" destOrd="0" presId="urn:microsoft.com/office/officeart/2005/8/layout/cycle2"/>
    <dgm:cxn modelId="{83B324AF-A903-4C61-9118-E980DEAE4934}" type="presOf" srcId="{67883EB2-AF4C-4F45-B47D-876E09B6203D}" destId="{D6CC3973-FD27-407F-9940-5632D5B5F36F}" srcOrd="1" destOrd="0" presId="urn:microsoft.com/office/officeart/2005/8/layout/cycle2"/>
    <dgm:cxn modelId="{6994BE3C-44D2-4974-96FF-B4EBE05E4192}" srcId="{0F2EF237-6983-4CA7-84B1-6F24ED528846}" destId="{14EC69A3-1D47-4350-9AA5-628D5F96755E}" srcOrd="0" destOrd="0" parTransId="{5E0B0018-89F2-4BD6-B914-ADE6F7D16F9E}" sibTransId="{5886B815-4D1B-480C-9E36-1B3466192879}"/>
    <dgm:cxn modelId="{973689C2-17B4-4C4D-8DB8-C29A410B46E9}" srcId="{0F2EF237-6983-4CA7-84B1-6F24ED528846}" destId="{1110117E-76E0-469D-8A04-82403B408492}" srcOrd="4" destOrd="0" parTransId="{E34329B9-54C3-447C-A5F0-E68C0DF92DF7}" sibTransId="{67883EB2-AF4C-4F45-B47D-876E09B6203D}"/>
    <dgm:cxn modelId="{42CCC095-B9F0-41C3-A082-22FCA1D27CE0}" type="presOf" srcId="{5886B815-4D1B-480C-9E36-1B3466192879}" destId="{91136447-DBC3-42DD-B186-7F378361D12D}" srcOrd="1" destOrd="0" presId="urn:microsoft.com/office/officeart/2005/8/layout/cycle2"/>
    <dgm:cxn modelId="{517505E7-1A2C-4515-B710-D331F1D13022}" srcId="{0F2EF237-6983-4CA7-84B1-6F24ED528846}" destId="{0F2885E6-8432-41AD-8411-C67E09C1172A}" srcOrd="1" destOrd="0" parTransId="{84F622D4-1C23-4B75-9D1D-AAC11F1C6CB4}" sibTransId="{13E26D68-2309-477D-9B10-51C03FFF5DC1}"/>
    <dgm:cxn modelId="{3F1112B6-8F1A-4826-B1F0-69E79705BAC5}" type="presOf" srcId="{44FFD6DF-258E-4E16-A7A4-C4B5631A1519}" destId="{BFE8B9C5-760F-4716-9A91-58266605AF27}" srcOrd="0" destOrd="0" presId="urn:microsoft.com/office/officeart/2005/8/layout/cycle2"/>
    <dgm:cxn modelId="{FB63001C-1694-4765-9236-55AC1EAEDC9A}" type="presParOf" srcId="{76298544-6D36-4572-B335-92D819A8A2A9}" destId="{E29B34E0-EFF2-48E9-B8AA-21033B266A9F}" srcOrd="0" destOrd="0" presId="urn:microsoft.com/office/officeart/2005/8/layout/cycle2"/>
    <dgm:cxn modelId="{A46DEC94-28DF-46E0-B273-9730BA10E520}" type="presParOf" srcId="{76298544-6D36-4572-B335-92D819A8A2A9}" destId="{D7CA940B-370C-423A-9A03-1172B8B700A5}" srcOrd="1" destOrd="0" presId="urn:microsoft.com/office/officeart/2005/8/layout/cycle2"/>
    <dgm:cxn modelId="{46E22454-146C-4B63-ACA5-A71024ECB3AE}" type="presParOf" srcId="{D7CA940B-370C-423A-9A03-1172B8B700A5}" destId="{91136447-DBC3-42DD-B186-7F378361D12D}" srcOrd="0" destOrd="0" presId="urn:microsoft.com/office/officeart/2005/8/layout/cycle2"/>
    <dgm:cxn modelId="{531C0522-50ED-402C-B8B2-7F1033BD679B}" type="presParOf" srcId="{76298544-6D36-4572-B335-92D819A8A2A9}" destId="{0BD6C668-3FBD-4F8C-8EA8-5C12D63DE5FD}" srcOrd="2" destOrd="0" presId="urn:microsoft.com/office/officeart/2005/8/layout/cycle2"/>
    <dgm:cxn modelId="{B5A9934E-0193-4BDB-AB58-3204254F0125}" type="presParOf" srcId="{76298544-6D36-4572-B335-92D819A8A2A9}" destId="{07CF082D-5FC4-42FC-9E9D-A6006BF54F77}" srcOrd="3" destOrd="0" presId="urn:microsoft.com/office/officeart/2005/8/layout/cycle2"/>
    <dgm:cxn modelId="{88C8309E-24C8-4EB7-9236-2268BDFE2D8B}" type="presParOf" srcId="{07CF082D-5FC4-42FC-9E9D-A6006BF54F77}" destId="{34DD854A-31D1-4E76-85B3-B52F476EB463}" srcOrd="0" destOrd="0" presId="urn:microsoft.com/office/officeart/2005/8/layout/cycle2"/>
    <dgm:cxn modelId="{179AC518-DD5B-4CB4-97BD-DFD4DCB60866}" type="presParOf" srcId="{76298544-6D36-4572-B335-92D819A8A2A9}" destId="{BED7BFF4-BF0A-4F7C-A586-DEB246807BD1}" srcOrd="4" destOrd="0" presId="urn:microsoft.com/office/officeart/2005/8/layout/cycle2"/>
    <dgm:cxn modelId="{C07C37B2-3BDA-4807-9286-165C0319E5AC}" type="presParOf" srcId="{76298544-6D36-4572-B335-92D819A8A2A9}" destId="{BFE8B9C5-760F-4716-9A91-58266605AF27}" srcOrd="5" destOrd="0" presId="urn:microsoft.com/office/officeart/2005/8/layout/cycle2"/>
    <dgm:cxn modelId="{B917340B-FE6A-41EF-9424-BDCFD21C668E}" type="presParOf" srcId="{BFE8B9C5-760F-4716-9A91-58266605AF27}" destId="{A7C0CF46-1947-40FE-A762-B5FFF546C9E6}" srcOrd="0" destOrd="0" presId="urn:microsoft.com/office/officeart/2005/8/layout/cycle2"/>
    <dgm:cxn modelId="{CA44DD33-E04C-4C92-8A8F-F7A36F3FB914}" type="presParOf" srcId="{76298544-6D36-4572-B335-92D819A8A2A9}" destId="{9B1CCD37-4544-49EC-8B97-2ACAFF425B3B}" srcOrd="6" destOrd="0" presId="urn:microsoft.com/office/officeart/2005/8/layout/cycle2"/>
    <dgm:cxn modelId="{E76322A5-F7FD-471F-8311-173DE96F14F9}" type="presParOf" srcId="{76298544-6D36-4572-B335-92D819A8A2A9}" destId="{54483220-0E9C-4746-BA4A-A3D4D5AD71E8}" srcOrd="7" destOrd="0" presId="urn:microsoft.com/office/officeart/2005/8/layout/cycle2"/>
    <dgm:cxn modelId="{BF6A7203-D6E7-465F-B989-2E8A88F131FB}" type="presParOf" srcId="{54483220-0E9C-4746-BA4A-A3D4D5AD71E8}" destId="{39209383-1FBB-4DB2-9D73-EC472B7B0EE8}" srcOrd="0" destOrd="0" presId="urn:microsoft.com/office/officeart/2005/8/layout/cycle2"/>
    <dgm:cxn modelId="{0051ACA8-02E5-4E1B-A614-711609FA2979}" type="presParOf" srcId="{76298544-6D36-4572-B335-92D819A8A2A9}" destId="{47D66867-9622-4479-AC55-302D93AA6F3E}" srcOrd="8" destOrd="0" presId="urn:microsoft.com/office/officeart/2005/8/layout/cycle2"/>
    <dgm:cxn modelId="{7913105C-755D-4B24-9D11-81629AF3B209}" type="presParOf" srcId="{76298544-6D36-4572-B335-92D819A8A2A9}" destId="{DABFFC90-5196-4348-86E7-E3BB4B445A6A}" srcOrd="9" destOrd="0" presId="urn:microsoft.com/office/officeart/2005/8/layout/cycle2"/>
    <dgm:cxn modelId="{33444EC2-2977-42B5-B3AD-A0528135510F}" type="presParOf" srcId="{DABFFC90-5196-4348-86E7-E3BB4B445A6A}" destId="{D6CC3973-FD27-407F-9940-5632D5B5F36F}" srcOrd="0" destOrd="0" presId="urn:microsoft.com/office/officeart/2005/8/layout/cycle2"/>
    <dgm:cxn modelId="{82513003-9D96-4E1F-B871-D83B3ED82868}" type="presParOf" srcId="{76298544-6D36-4572-B335-92D819A8A2A9}" destId="{29B8A4A5-1BF2-4308-BC88-A8F0CAEB3614}" srcOrd="10" destOrd="0" presId="urn:microsoft.com/office/officeart/2005/8/layout/cycle2"/>
    <dgm:cxn modelId="{B17523FC-7504-46AE-94E4-3AAFF879B38C}" type="presParOf" srcId="{76298544-6D36-4572-B335-92D819A8A2A9}" destId="{AA8A7D4C-F50C-4179-B722-708AF0391626}" srcOrd="11" destOrd="0" presId="urn:microsoft.com/office/officeart/2005/8/layout/cycle2"/>
    <dgm:cxn modelId="{12B73F1B-91FB-4343-BA0F-847B0C8F6F0F}" type="presParOf" srcId="{AA8A7D4C-F50C-4179-B722-708AF0391626}" destId="{10E4BD46-A427-44A9-A180-372BE84984B6}" srcOrd="0" destOrd="0" presId="urn:microsoft.com/office/officeart/2005/8/layout/cycle2"/>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3F559-EA41-41D9-85E9-8D37237AA740}" type="doc">
      <dgm:prSet loTypeId="urn:microsoft.com/office/officeart/2005/8/layout/cycle2" loCatId="cycle" qsTypeId="urn:microsoft.com/office/officeart/2005/8/quickstyle/simple2" qsCatId="simple" csTypeId="urn:microsoft.com/office/officeart/2005/8/colors/accent1_2" csCatId="accent1" phldr="1"/>
      <dgm:spPr/>
      <dgm:t>
        <a:bodyPr/>
        <a:lstStyle/>
        <a:p>
          <a:endParaRPr lang="de-AT"/>
        </a:p>
      </dgm:t>
    </dgm:pt>
    <dgm:pt modelId="{675BB22A-2035-4701-BE19-6922B159EA9B}">
      <dgm:prSet phldrT="[Text]" phldr="1"/>
      <dgm:spPr>
        <a:solidFill>
          <a:schemeClr val="accent1">
            <a:hueOff val="0"/>
            <a:satOff val="0"/>
            <a:lumOff val="0"/>
            <a:alpha val="57000"/>
          </a:schemeClr>
        </a:solidFill>
      </dgm:spPr>
      <dgm:t>
        <a:bodyPr/>
        <a:lstStyle/>
        <a:p>
          <a:endParaRPr lang="de-AT" dirty="0"/>
        </a:p>
      </dgm:t>
    </dgm:pt>
    <dgm:pt modelId="{877CC313-D339-4627-82A7-10D25BB373BC}" type="parTrans" cxnId="{C3811FED-8FD6-4F67-B02C-28F5A50AF7DE}">
      <dgm:prSet/>
      <dgm:spPr/>
      <dgm:t>
        <a:bodyPr/>
        <a:lstStyle/>
        <a:p>
          <a:endParaRPr lang="de-AT"/>
        </a:p>
      </dgm:t>
    </dgm:pt>
    <dgm:pt modelId="{DDC197D3-B35B-4254-ADD5-E531FBD6F0BC}" type="sibTrans" cxnId="{C3811FED-8FD6-4F67-B02C-28F5A50AF7DE}">
      <dgm:prSet/>
      <dgm:spPr/>
      <dgm:t>
        <a:bodyPr/>
        <a:lstStyle/>
        <a:p>
          <a:endParaRPr lang="de-AT"/>
        </a:p>
      </dgm:t>
    </dgm:pt>
    <dgm:pt modelId="{69B466BE-D8DA-423E-B6C9-0B389CBC6D74}">
      <dgm:prSet/>
      <dgm:spPr>
        <a:solidFill>
          <a:schemeClr val="accent1">
            <a:hueOff val="0"/>
            <a:satOff val="0"/>
            <a:lumOff val="0"/>
            <a:alpha val="57000"/>
          </a:schemeClr>
        </a:solidFill>
      </dgm:spPr>
      <dgm:t>
        <a:bodyPr/>
        <a:lstStyle/>
        <a:p>
          <a:endParaRPr lang="de-AT"/>
        </a:p>
      </dgm:t>
    </dgm:pt>
    <dgm:pt modelId="{ECB948E6-6DA1-4679-B48F-F704C228FBF6}" type="parTrans" cxnId="{E63DD53A-2EA7-46BB-9BB0-810C28FF316B}">
      <dgm:prSet/>
      <dgm:spPr/>
      <dgm:t>
        <a:bodyPr/>
        <a:lstStyle/>
        <a:p>
          <a:endParaRPr lang="de-AT"/>
        </a:p>
      </dgm:t>
    </dgm:pt>
    <dgm:pt modelId="{8BA66BD8-B895-4B47-885C-7CDAD73A8E38}" type="sibTrans" cxnId="{E63DD53A-2EA7-46BB-9BB0-810C28FF316B}">
      <dgm:prSet/>
      <dgm:spPr/>
      <dgm:t>
        <a:bodyPr/>
        <a:lstStyle/>
        <a:p>
          <a:endParaRPr lang="de-AT"/>
        </a:p>
      </dgm:t>
    </dgm:pt>
    <dgm:pt modelId="{2CC4ADA5-3C5A-4B0A-9A57-8A8CE3428B64}">
      <dgm:prSet/>
      <dgm:spPr>
        <a:solidFill>
          <a:schemeClr val="accent1">
            <a:hueOff val="0"/>
            <a:satOff val="0"/>
            <a:lumOff val="0"/>
            <a:alpha val="57000"/>
          </a:schemeClr>
        </a:solidFill>
      </dgm:spPr>
      <dgm:t>
        <a:bodyPr/>
        <a:lstStyle/>
        <a:p>
          <a:endParaRPr lang="de-AT">
            <a:effectLst>
              <a:outerShdw blurRad="38100" dist="38100" dir="2700000" algn="tl">
                <a:srgbClr val="000000">
                  <a:alpha val="43137"/>
                </a:srgbClr>
              </a:outerShdw>
            </a:effectLst>
          </a:endParaRPr>
        </a:p>
      </dgm:t>
    </dgm:pt>
    <dgm:pt modelId="{CB20CD2F-C97F-4EE5-B00D-BD1F0B17903A}" type="parTrans" cxnId="{FCF2C792-667E-4775-808A-673702097B40}">
      <dgm:prSet/>
      <dgm:spPr/>
      <dgm:t>
        <a:bodyPr/>
        <a:lstStyle/>
        <a:p>
          <a:endParaRPr lang="de-AT"/>
        </a:p>
      </dgm:t>
    </dgm:pt>
    <dgm:pt modelId="{1EF7C610-9264-4C93-93EB-D2B2F9C19E7D}" type="sibTrans" cxnId="{FCF2C792-667E-4775-808A-673702097B40}">
      <dgm:prSet/>
      <dgm:spPr/>
      <dgm:t>
        <a:bodyPr/>
        <a:lstStyle/>
        <a:p>
          <a:endParaRPr lang="de-AT"/>
        </a:p>
      </dgm:t>
    </dgm:pt>
    <dgm:pt modelId="{CB670BD6-BF9E-43A0-B2F3-1938F0A62BB9}">
      <dgm:prSet/>
      <dgm:spPr>
        <a:solidFill>
          <a:schemeClr val="accent1">
            <a:hueOff val="0"/>
            <a:satOff val="0"/>
            <a:lumOff val="0"/>
            <a:alpha val="57000"/>
          </a:schemeClr>
        </a:solidFill>
      </dgm:spPr>
      <dgm:t>
        <a:bodyPr/>
        <a:lstStyle/>
        <a:p>
          <a:endParaRPr lang="de-AT"/>
        </a:p>
      </dgm:t>
    </dgm:pt>
    <dgm:pt modelId="{200CF235-9CBC-458C-A952-BEB1547987C9}" type="parTrans" cxnId="{A6132B18-15FD-4A54-B437-0B5CBBA160C4}">
      <dgm:prSet/>
      <dgm:spPr/>
      <dgm:t>
        <a:bodyPr/>
        <a:lstStyle/>
        <a:p>
          <a:endParaRPr lang="de-AT"/>
        </a:p>
      </dgm:t>
    </dgm:pt>
    <dgm:pt modelId="{3B86F5B4-7751-4889-AC56-7B03651B6633}" type="sibTrans" cxnId="{A6132B18-15FD-4A54-B437-0B5CBBA160C4}">
      <dgm:prSet/>
      <dgm:spPr/>
      <dgm:t>
        <a:bodyPr/>
        <a:lstStyle/>
        <a:p>
          <a:endParaRPr lang="de-AT"/>
        </a:p>
      </dgm:t>
    </dgm:pt>
    <dgm:pt modelId="{E7133FE2-F87D-4821-899F-09EE72154F9E}">
      <dgm:prSet/>
      <dgm:spPr>
        <a:solidFill>
          <a:schemeClr val="accent1">
            <a:hueOff val="0"/>
            <a:satOff val="0"/>
            <a:lumOff val="0"/>
            <a:alpha val="57000"/>
          </a:schemeClr>
        </a:solidFill>
      </dgm:spPr>
      <dgm:t>
        <a:bodyPr/>
        <a:lstStyle/>
        <a:p>
          <a:endParaRPr lang="de-AT"/>
        </a:p>
      </dgm:t>
    </dgm:pt>
    <dgm:pt modelId="{3A602A8D-70AC-4865-8C05-8F27D895C397}" type="parTrans" cxnId="{80A544CD-3162-44B0-9CD3-2CAA8408EC94}">
      <dgm:prSet/>
      <dgm:spPr/>
      <dgm:t>
        <a:bodyPr/>
        <a:lstStyle/>
        <a:p>
          <a:endParaRPr lang="de-AT"/>
        </a:p>
      </dgm:t>
    </dgm:pt>
    <dgm:pt modelId="{23BA5CD9-2EE1-4F96-8EA0-451049049CE0}" type="sibTrans" cxnId="{80A544CD-3162-44B0-9CD3-2CAA8408EC94}">
      <dgm:prSet/>
      <dgm:spPr/>
      <dgm:t>
        <a:bodyPr/>
        <a:lstStyle/>
        <a:p>
          <a:endParaRPr lang="de-AT"/>
        </a:p>
      </dgm:t>
    </dgm:pt>
    <dgm:pt modelId="{E77A893F-2D43-4270-94E7-4CDB8693093C}">
      <dgm:prSet/>
      <dgm:spPr>
        <a:solidFill>
          <a:schemeClr val="accent1">
            <a:hueOff val="0"/>
            <a:satOff val="0"/>
            <a:lumOff val="0"/>
            <a:alpha val="57000"/>
          </a:schemeClr>
        </a:solidFill>
      </dgm:spPr>
      <dgm:t>
        <a:bodyPr/>
        <a:lstStyle/>
        <a:p>
          <a:endParaRPr lang="de-AT"/>
        </a:p>
      </dgm:t>
    </dgm:pt>
    <dgm:pt modelId="{77C71F7F-32B0-40B5-9A7D-6982EF0D857B}" type="parTrans" cxnId="{1A9CFECF-01A2-43F5-A79A-4614CA44A6DC}">
      <dgm:prSet/>
      <dgm:spPr/>
      <dgm:t>
        <a:bodyPr/>
        <a:lstStyle/>
        <a:p>
          <a:endParaRPr lang="de-AT"/>
        </a:p>
      </dgm:t>
    </dgm:pt>
    <dgm:pt modelId="{1EB6CA52-43B7-4605-89FE-E217B854F3AB}" type="sibTrans" cxnId="{1A9CFECF-01A2-43F5-A79A-4614CA44A6DC}">
      <dgm:prSet/>
      <dgm:spPr/>
      <dgm:t>
        <a:bodyPr/>
        <a:lstStyle/>
        <a:p>
          <a:endParaRPr lang="de-AT"/>
        </a:p>
      </dgm:t>
    </dgm:pt>
    <dgm:pt modelId="{51B67648-4524-4C50-9AC7-365A3E9E9A8B}" type="pres">
      <dgm:prSet presAssocID="{0503F559-EA41-41D9-85E9-8D37237AA740}" presName="cycle" presStyleCnt="0">
        <dgm:presLayoutVars>
          <dgm:dir val="rev"/>
          <dgm:resizeHandles val="exact"/>
        </dgm:presLayoutVars>
      </dgm:prSet>
      <dgm:spPr/>
      <dgm:t>
        <a:bodyPr/>
        <a:lstStyle/>
        <a:p>
          <a:endParaRPr lang="de-AT"/>
        </a:p>
      </dgm:t>
    </dgm:pt>
    <dgm:pt modelId="{55EE11B7-496C-464E-B95B-64AAFB70F296}" type="pres">
      <dgm:prSet presAssocID="{69B466BE-D8DA-423E-B6C9-0B389CBC6D74}" presName="node" presStyleLbl="node1" presStyleIdx="0" presStyleCnt="6">
        <dgm:presLayoutVars>
          <dgm:bulletEnabled val="1"/>
        </dgm:presLayoutVars>
      </dgm:prSet>
      <dgm:spPr/>
      <dgm:t>
        <a:bodyPr/>
        <a:lstStyle/>
        <a:p>
          <a:endParaRPr lang="de-AT"/>
        </a:p>
      </dgm:t>
    </dgm:pt>
    <dgm:pt modelId="{463ED40E-AAAA-46CD-9133-BE287C4960F5}" type="pres">
      <dgm:prSet presAssocID="{8BA66BD8-B895-4B47-885C-7CDAD73A8E38}" presName="sibTrans" presStyleLbl="sibTrans2D1" presStyleIdx="0" presStyleCnt="6"/>
      <dgm:spPr/>
      <dgm:t>
        <a:bodyPr/>
        <a:lstStyle/>
        <a:p>
          <a:endParaRPr lang="de-AT"/>
        </a:p>
      </dgm:t>
    </dgm:pt>
    <dgm:pt modelId="{72B48229-C8B3-4EF0-B01A-4F0089E7B4E3}" type="pres">
      <dgm:prSet presAssocID="{8BA66BD8-B895-4B47-885C-7CDAD73A8E38}" presName="connectorText" presStyleLbl="sibTrans2D1" presStyleIdx="0" presStyleCnt="6"/>
      <dgm:spPr/>
      <dgm:t>
        <a:bodyPr/>
        <a:lstStyle/>
        <a:p>
          <a:endParaRPr lang="de-AT"/>
        </a:p>
      </dgm:t>
    </dgm:pt>
    <dgm:pt modelId="{F180EC83-4525-4C00-BA52-009A22EB5E4C}" type="pres">
      <dgm:prSet presAssocID="{2CC4ADA5-3C5A-4B0A-9A57-8A8CE3428B64}" presName="node" presStyleLbl="node1" presStyleIdx="1" presStyleCnt="6">
        <dgm:presLayoutVars>
          <dgm:bulletEnabled val="1"/>
        </dgm:presLayoutVars>
      </dgm:prSet>
      <dgm:spPr/>
      <dgm:t>
        <a:bodyPr/>
        <a:lstStyle/>
        <a:p>
          <a:endParaRPr lang="de-AT"/>
        </a:p>
      </dgm:t>
    </dgm:pt>
    <dgm:pt modelId="{54232856-57BD-47BA-A3D2-77B4DE73ED05}" type="pres">
      <dgm:prSet presAssocID="{1EF7C610-9264-4C93-93EB-D2B2F9C19E7D}" presName="sibTrans" presStyleLbl="sibTrans2D1" presStyleIdx="1" presStyleCnt="6"/>
      <dgm:spPr/>
      <dgm:t>
        <a:bodyPr/>
        <a:lstStyle/>
        <a:p>
          <a:endParaRPr lang="de-AT"/>
        </a:p>
      </dgm:t>
    </dgm:pt>
    <dgm:pt modelId="{C6952671-2521-4106-92B9-5ED238B10CBC}" type="pres">
      <dgm:prSet presAssocID="{1EF7C610-9264-4C93-93EB-D2B2F9C19E7D}" presName="connectorText" presStyleLbl="sibTrans2D1" presStyleIdx="1" presStyleCnt="6"/>
      <dgm:spPr/>
      <dgm:t>
        <a:bodyPr/>
        <a:lstStyle/>
        <a:p>
          <a:endParaRPr lang="de-AT"/>
        </a:p>
      </dgm:t>
    </dgm:pt>
    <dgm:pt modelId="{F824ABAA-31E6-4FE9-B65E-45709E6AE54B}" type="pres">
      <dgm:prSet presAssocID="{CB670BD6-BF9E-43A0-B2F3-1938F0A62BB9}" presName="node" presStyleLbl="node1" presStyleIdx="2" presStyleCnt="6">
        <dgm:presLayoutVars>
          <dgm:bulletEnabled val="1"/>
        </dgm:presLayoutVars>
      </dgm:prSet>
      <dgm:spPr/>
      <dgm:t>
        <a:bodyPr/>
        <a:lstStyle/>
        <a:p>
          <a:endParaRPr lang="de-AT"/>
        </a:p>
      </dgm:t>
    </dgm:pt>
    <dgm:pt modelId="{27F73DB5-E356-4740-9835-81395D5B3134}" type="pres">
      <dgm:prSet presAssocID="{3B86F5B4-7751-4889-AC56-7B03651B6633}" presName="sibTrans" presStyleLbl="sibTrans2D1" presStyleIdx="2" presStyleCnt="6"/>
      <dgm:spPr/>
      <dgm:t>
        <a:bodyPr/>
        <a:lstStyle/>
        <a:p>
          <a:endParaRPr lang="de-AT"/>
        </a:p>
      </dgm:t>
    </dgm:pt>
    <dgm:pt modelId="{8D2A05C0-12D9-4D41-A208-D7F09B946AF7}" type="pres">
      <dgm:prSet presAssocID="{3B86F5B4-7751-4889-AC56-7B03651B6633}" presName="connectorText" presStyleLbl="sibTrans2D1" presStyleIdx="2" presStyleCnt="6"/>
      <dgm:spPr/>
      <dgm:t>
        <a:bodyPr/>
        <a:lstStyle/>
        <a:p>
          <a:endParaRPr lang="de-AT"/>
        </a:p>
      </dgm:t>
    </dgm:pt>
    <dgm:pt modelId="{A209A84A-A013-44F9-BB44-3100FDC5FC63}" type="pres">
      <dgm:prSet presAssocID="{675BB22A-2035-4701-BE19-6922B159EA9B}" presName="node" presStyleLbl="node1" presStyleIdx="3" presStyleCnt="6">
        <dgm:presLayoutVars>
          <dgm:bulletEnabled val="1"/>
        </dgm:presLayoutVars>
      </dgm:prSet>
      <dgm:spPr/>
      <dgm:t>
        <a:bodyPr/>
        <a:lstStyle/>
        <a:p>
          <a:endParaRPr lang="de-AT"/>
        </a:p>
      </dgm:t>
    </dgm:pt>
    <dgm:pt modelId="{F84006A6-2217-4C5E-9D43-9D6694CE25F1}" type="pres">
      <dgm:prSet presAssocID="{DDC197D3-B35B-4254-ADD5-E531FBD6F0BC}" presName="sibTrans" presStyleLbl="sibTrans2D1" presStyleIdx="3" presStyleCnt="6"/>
      <dgm:spPr/>
      <dgm:t>
        <a:bodyPr/>
        <a:lstStyle/>
        <a:p>
          <a:endParaRPr lang="de-AT"/>
        </a:p>
      </dgm:t>
    </dgm:pt>
    <dgm:pt modelId="{DDDB6083-5387-48AD-B9FC-7BDA1AFC5ECA}" type="pres">
      <dgm:prSet presAssocID="{DDC197D3-B35B-4254-ADD5-E531FBD6F0BC}" presName="connectorText" presStyleLbl="sibTrans2D1" presStyleIdx="3" presStyleCnt="6"/>
      <dgm:spPr/>
      <dgm:t>
        <a:bodyPr/>
        <a:lstStyle/>
        <a:p>
          <a:endParaRPr lang="de-AT"/>
        </a:p>
      </dgm:t>
    </dgm:pt>
    <dgm:pt modelId="{4B29B63E-5C44-43DA-9FFE-24050C71EA8A}" type="pres">
      <dgm:prSet presAssocID="{E7133FE2-F87D-4821-899F-09EE72154F9E}" presName="node" presStyleLbl="node1" presStyleIdx="4" presStyleCnt="6">
        <dgm:presLayoutVars>
          <dgm:bulletEnabled val="1"/>
        </dgm:presLayoutVars>
      </dgm:prSet>
      <dgm:spPr/>
      <dgm:t>
        <a:bodyPr/>
        <a:lstStyle/>
        <a:p>
          <a:endParaRPr lang="de-AT"/>
        </a:p>
      </dgm:t>
    </dgm:pt>
    <dgm:pt modelId="{55A84AF8-2090-4BFE-9180-11F4FD66917D}" type="pres">
      <dgm:prSet presAssocID="{23BA5CD9-2EE1-4F96-8EA0-451049049CE0}" presName="sibTrans" presStyleLbl="sibTrans2D1" presStyleIdx="4" presStyleCnt="6"/>
      <dgm:spPr/>
      <dgm:t>
        <a:bodyPr/>
        <a:lstStyle/>
        <a:p>
          <a:endParaRPr lang="de-AT"/>
        </a:p>
      </dgm:t>
    </dgm:pt>
    <dgm:pt modelId="{C18D1A13-6D59-4162-A6F8-14056CEE2B81}" type="pres">
      <dgm:prSet presAssocID="{23BA5CD9-2EE1-4F96-8EA0-451049049CE0}" presName="connectorText" presStyleLbl="sibTrans2D1" presStyleIdx="4" presStyleCnt="6"/>
      <dgm:spPr/>
      <dgm:t>
        <a:bodyPr/>
        <a:lstStyle/>
        <a:p>
          <a:endParaRPr lang="de-AT"/>
        </a:p>
      </dgm:t>
    </dgm:pt>
    <dgm:pt modelId="{C48F95E6-80B6-4727-8D9C-E0E852A1735D}" type="pres">
      <dgm:prSet presAssocID="{E77A893F-2D43-4270-94E7-4CDB8693093C}" presName="node" presStyleLbl="node1" presStyleIdx="5" presStyleCnt="6">
        <dgm:presLayoutVars>
          <dgm:bulletEnabled val="1"/>
        </dgm:presLayoutVars>
      </dgm:prSet>
      <dgm:spPr/>
      <dgm:t>
        <a:bodyPr/>
        <a:lstStyle/>
        <a:p>
          <a:endParaRPr lang="de-AT"/>
        </a:p>
      </dgm:t>
    </dgm:pt>
    <dgm:pt modelId="{B4553BCB-A282-4B67-80FF-3E9F7D767345}" type="pres">
      <dgm:prSet presAssocID="{1EB6CA52-43B7-4605-89FE-E217B854F3AB}" presName="sibTrans" presStyleLbl="sibTrans2D1" presStyleIdx="5" presStyleCnt="6"/>
      <dgm:spPr/>
      <dgm:t>
        <a:bodyPr/>
        <a:lstStyle/>
        <a:p>
          <a:endParaRPr lang="de-AT"/>
        </a:p>
      </dgm:t>
    </dgm:pt>
    <dgm:pt modelId="{EB88877F-6939-424C-86CC-D6C21E7DC0CB}" type="pres">
      <dgm:prSet presAssocID="{1EB6CA52-43B7-4605-89FE-E217B854F3AB}" presName="connectorText" presStyleLbl="sibTrans2D1" presStyleIdx="5" presStyleCnt="6"/>
      <dgm:spPr/>
      <dgm:t>
        <a:bodyPr/>
        <a:lstStyle/>
        <a:p>
          <a:endParaRPr lang="de-AT"/>
        </a:p>
      </dgm:t>
    </dgm:pt>
  </dgm:ptLst>
  <dgm:cxnLst>
    <dgm:cxn modelId="{1CD6EC40-D548-4369-A883-23FDCF22E77F}" type="presOf" srcId="{1EB6CA52-43B7-4605-89FE-E217B854F3AB}" destId="{EB88877F-6939-424C-86CC-D6C21E7DC0CB}" srcOrd="1" destOrd="0" presId="urn:microsoft.com/office/officeart/2005/8/layout/cycle2"/>
    <dgm:cxn modelId="{E7972F7F-444A-455E-BF61-4C9EC99A2B17}" type="presOf" srcId="{0503F559-EA41-41D9-85E9-8D37237AA740}" destId="{51B67648-4524-4C50-9AC7-365A3E9E9A8B}" srcOrd="0" destOrd="0" presId="urn:microsoft.com/office/officeart/2005/8/layout/cycle2"/>
    <dgm:cxn modelId="{916AAF83-F141-4E26-B5FA-8CA2BBDA2AB0}" type="presOf" srcId="{E77A893F-2D43-4270-94E7-4CDB8693093C}" destId="{C48F95E6-80B6-4727-8D9C-E0E852A1735D}" srcOrd="0" destOrd="0" presId="urn:microsoft.com/office/officeart/2005/8/layout/cycle2"/>
    <dgm:cxn modelId="{1C3A1D6B-F921-46FC-829B-1E809B90FF25}" type="presOf" srcId="{8BA66BD8-B895-4B47-885C-7CDAD73A8E38}" destId="{72B48229-C8B3-4EF0-B01A-4F0089E7B4E3}" srcOrd="1" destOrd="0" presId="urn:microsoft.com/office/officeart/2005/8/layout/cycle2"/>
    <dgm:cxn modelId="{C3811FED-8FD6-4F67-B02C-28F5A50AF7DE}" srcId="{0503F559-EA41-41D9-85E9-8D37237AA740}" destId="{675BB22A-2035-4701-BE19-6922B159EA9B}" srcOrd="3" destOrd="0" parTransId="{877CC313-D339-4627-82A7-10D25BB373BC}" sibTransId="{DDC197D3-B35B-4254-ADD5-E531FBD6F0BC}"/>
    <dgm:cxn modelId="{3332D1B0-37F0-4FC8-A0E6-B7B4C818FC3F}" type="presOf" srcId="{2CC4ADA5-3C5A-4B0A-9A57-8A8CE3428B64}" destId="{F180EC83-4525-4C00-BA52-009A22EB5E4C}" srcOrd="0" destOrd="0" presId="urn:microsoft.com/office/officeart/2005/8/layout/cycle2"/>
    <dgm:cxn modelId="{339A9588-34F7-4EEF-949A-9FD7799C7B9F}" type="presOf" srcId="{8BA66BD8-B895-4B47-885C-7CDAD73A8E38}" destId="{463ED40E-AAAA-46CD-9133-BE287C4960F5}" srcOrd="0" destOrd="0" presId="urn:microsoft.com/office/officeart/2005/8/layout/cycle2"/>
    <dgm:cxn modelId="{A6132B18-15FD-4A54-B437-0B5CBBA160C4}" srcId="{0503F559-EA41-41D9-85E9-8D37237AA740}" destId="{CB670BD6-BF9E-43A0-B2F3-1938F0A62BB9}" srcOrd="2" destOrd="0" parTransId="{200CF235-9CBC-458C-A952-BEB1547987C9}" sibTransId="{3B86F5B4-7751-4889-AC56-7B03651B6633}"/>
    <dgm:cxn modelId="{5DEA9F63-AA52-4F42-B068-232D6D15691A}" type="presOf" srcId="{23BA5CD9-2EE1-4F96-8EA0-451049049CE0}" destId="{C18D1A13-6D59-4162-A6F8-14056CEE2B81}" srcOrd="1" destOrd="0" presId="urn:microsoft.com/office/officeart/2005/8/layout/cycle2"/>
    <dgm:cxn modelId="{85A2CCBC-20EA-47BF-A87D-E8BB530B38BA}" type="presOf" srcId="{1EF7C610-9264-4C93-93EB-D2B2F9C19E7D}" destId="{C6952671-2521-4106-92B9-5ED238B10CBC}" srcOrd="1" destOrd="0" presId="urn:microsoft.com/office/officeart/2005/8/layout/cycle2"/>
    <dgm:cxn modelId="{843023B0-578E-430E-BE7F-5FA781972364}" type="presOf" srcId="{DDC197D3-B35B-4254-ADD5-E531FBD6F0BC}" destId="{DDDB6083-5387-48AD-B9FC-7BDA1AFC5ECA}" srcOrd="1" destOrd="0" presId="urn:microsoft.com/office/officeart/2005/8/layout/cycle2"/>
    <dgm:cxn modelId="{52E86790-6F07-4FD2-A20C-AFBA47BAF753}" type="presOf" srcId="{69B466BE-D8DA-423E-B6C9-0B389CBC6D74}" destId="{55EE11B7-496C-464E-B95B-64AAFB70F296}" srcOrd="0" destOrd="0" presId="urn:microsoft.com/office/officeart/2005/8/layout/cycle2"/>
    <dgm:cxn modelId="{B0B59220-630F-40D8-93CD-A958D70C629F}" type="presOf" srcId="{E7133FE2-F87D-4821-899F-09EE72154F9E}" destId="{4B29B63E-5C44-43DA-9FFE-24050C71EA8A}" srcOrd="0" destOrd="0" presId="urn:microsoft.com/office/officeart/2005/8/layout/cycle2"/>
    <dgm:cxn modelId="{8E7F53FC-F0BC-4525-B615-85AFD937B270}" type="presOf" srcId="{3B86F5B4-7751-4889-AC56-7B03651B6633}" destId="{8D2A05C0-12D9-4D41-A208-D7F09B946AF7}" srcOrd="1" destOrd="0" presId="urn:microsoft.com/office/officeart/2005/8/layout/cycle2"/>
    <dgm:cxn modelId="{5F67B5FC-241B-4B0E-99DF-462AB4BF431F}" type="presOf" srcId="{675BB22A-2035-4701-BE19-6922B159EA9B}" destId="{A209A84A-A013-44F9-BB44-3100FDC5FC63}" srcOrd="0" destOrd="0" presId="urn:microsoft.com/office/officeart/2005/8/layout/cycle2"/>
    <dgm:cxn modelId="{C109D93A-87B6-47C6-B1E4-0BFAF4A6B37B}" type="presOf" srcId="{1EB6CA52-43B7-4605-89FE-E217B854F3AB}" destId="{B4553BCB-A282-4B67-80FF-3E9F7D767345}" srcOrd="0" destOrd="0" presId="urn:microsoft.com/office/officeart/2005/8/layout/cycle2"/>
    <dgm:cxn modelId="{D4345B76-8FBC-4C80-A4FB-EF6FC00621D5}" type="presOf" srcId="{3B86F5B4-7751-4889-AC56-7B03651B6633}" destId="{27F73DB5-E356-4740-9835-81395D5B3134}" srcOrd="0" destOrd="0" presId="urn:microsoft.com/office/officeart/2005/8/layout/cycle2"/>
    <dgm:cxn modelId="{1A9CFECF-01A2-43F5-A79A-4614CA44A6DC}" srcId="{0503F559-EA41-41D9-85E9-8D37237AA740}" destId="{E77A893F-2D43-4270-94E7-4CDB8693093C}" srcOrd="5" destOrd="0" parTransId="{77C71F7F-32B0-40B5-9A7D-6982EF0D857B}" sibTransId="{1EB6CA52-43B7-4605-89FE-E217B854F3AB}"/>
    <dgm:cxn modelId="{FCF2C792-667E-4775-808A-673702097B40}" srcId="{0503F559-EA41-41D9-85E9-8D37237AA740}" destId="{2CC4ADA5-3C5A-4B0A-9A57-8A8CE3428B64}" srcOrd="1" destOrd="0" parTransId="{CB20CD2F-C97F-4EE5-B00D-BD1F0B17903A}" sibTransId="{1EF7C610-9264-4C93-93EB-D2B2F9C19E7D}"/>
    <dgm:cxn modelId="{1E235081-7493-4F47-BFF1-AF81D02AA486}" type="presOf" srcId="{DDC197D3-B35B-4254-ADD5-E531FBD6F0BC}" destId="{F84006A6-2217-4C5E-9D43-9D6694CE25F1}" srcOrd="0" destOrd="0" presId="urn:microsoft.com/office/officeart/2005/8/layout/cycle2"/>
    <dgm:cxn modelId="{73170C52-174B-4B74-AE11-E63A5F96646D}" type="presOf" srcId="{CB670BD6-BF9E-43A0-B2F3-1938F0A62BB9}" destId="{F824ABAA-31E6-4FE9-B65E-45709E6AE54B}" srcOrd="0" destOrd="0" presId="urn:microsoft.com/office/officeart/2005/8/layout/cycle2"/>
    <dgm:cxn modelId="{E63DD53A-2EA7-46BB-9BB0-810C28FF316B}" srcId="{0503F559-EA41-41D9-85E9-8D37237AA740}" destId="{69B466BE-D8DA-423E-B6C9-0B389CBC6D74}" srcOrd="0" destOrd="0" parTransId="{ECB948E6-6DA1-4679-B48F-F704C228FBF6}" sibTransId="{8BA66BD8-B895-4B47-885C-7CDAD73A8E38}"/>
    <dgm:cxn modelId="{65E2945A-BC43-41E0-9934-286573872964}" type="presOf" srcId="{1EF7C610-9264-4C93-93EB-D2B2F9C19E7D}" destId="{54232856-57BD-47BA-A3D2-77B4DE73ED05}" srcOrd="0" destOrd="0" presId="urn:microsoft.com/office/officeart/2005/8/layout/cycle2"/>
    <dgm:cxn modelId="{425B339C-E906-4064-A6F0-F96B61E812C8}" type="presOf" srcId="{23BA5CD9-2EE1-4F96-8EA0-451049049CE0}" destId="{55A84AF8-2090-4BFE-9180-11F4FD66917D}" srcOrd="0" destOrd="0" presId="urn:microsoft.com/office/officeart/2005/8/layout/cycle2"/>
    <dgm:cxn modelId="{80A544CD-3162-44B0-9CD3-2CAA8408EC94}" srcId="{0503F559-EA41-41D9-85E9-8D37237AA740}" destId="{E7133FE2-F87D-4821-899F-09EE72154F9E}" srcOrd="4" destOrd="0" parTransId="{3A602A8D-70AC-4865-8C05-8F27D895C397}" sibTransId="{23BA5CD9-2EE1-4F96-8EA0-451049049CE0}"/>
    <dgm:cxn modelId="{64A46EA5-9A4C-4395-9FB0-65495CDA130F}" type="presParOf" srcId="{51B67648-4524-4C50-9AC7-365A3E9E9A8B}" destId="{55EE11B7-496C-464E-B95B-64AAFB70F296}" srcOrd="0" destOrd="0" presId="urn:microsoft.com/office/officeart/2005/8/layout/cycle2"/>
    <dgm:cxn modelId="{3A3E116B-1357-4CEC-B174-EAC0CFDE56D0}" type="presParOf" srcId="{51B67648-4524-4C50-9AC7-365A3E9E9A8B}" destId="{463ED40E-AAAA-46CD-9133-BE287C4960F5}" srcOrd="1" destOrd="0" presId="urn:microsoft.com/office/officeart/2005/8/layout/cycle2"/>
    <dgm:cxn modelId="{E7903BF6-ED2A-4998-9AA2-114BA7025583}" type="presParOf" srcId="{463ED40E-AAAA-46CD-9133-BE287C4960F5}" destId="{72B48229-C8B3-4EF0-B01A-4F0089E7B4E3}" srcOrd="0" destOrd="0" presId="urn:microsoft.com/office/officeart/2005/8/layout/cycle2"/>
    <dgm:cxn modelId="{0AB765B3-99BE-4439-B36F-08EF0A3EC48A}" type="presParOf" srcId="{51B67648-4524-4C50-9AC7-365A3E9E9A8B}" destId="{F180EC83-4525-4C00-BA52-009A22EB5E4C}" srcOrd="2" destOrd="0" presId="urn:microsoft.com/office/officeart/2005/8/layout/cycle2"/>
    <dgm:cxn modelId="{7558E60B-3B4C-473D-8FFF-A6513A4E8460}" type="presParOf" srcId="{51B67648-4524-4C50-9AC7-365A3E9E9A8B}" destId="{54232856-57BD-47BA-A3D2-77B4DE73ED05}" srcOrd="3" destOrd="0" presId="urn:microsoft.com/office/officeart/2005/8/layout/cycle2"/>
    <dgm:cxn modelId="{777F7E9C-DBD4-4C35-8D62-2C2ADC23D0AC}" type="presParOf" srcId="{54232856-57BD-47BA-A3D2-77B4DE73ED05}" destId="{C6952671-2521-4106-92B9-5ED238B10CBC}" srcOrd="0" destOrd="0" presId="urn:microsoft.com/office/officeart/2005/8/layout/cycle2"/>
    <dgm:cxn modelId="{0820FEDE-6B8F-4EAB-9C8E-B6475C617908}" type="presParOf" srcId="{51B67648-4524-4C50-9AC7-365A3E9E9A8B}" destId="{F824ABAA-31E6-4FE9-B65E-45709E6AE54B}" srcOrd="4" destOrd="0" presId="urn:microsoft.com/office/officeart/2005/8/layout/cycle2"/>
    <dgm:cxn modelId="{27253278-BDE2-4373-9D13-2FCE39AFEC03}" type="presParOf" srcId="{51B67648-4524-4C50-9AC7-365A3E9E9A8B}" destId="{27F73DB5-E356-4740-9835-81395D5B3134}" srcOrd="5" destOrd="0" presId="urn:microsoft.com/office/officeart/2005/8/layout/cycle2"/>
    <dgm:cxn modelId="{F89246CB-3166-4483-A4CE-BCA65F1E2E21}" type="presParOf" srcId="{27F73DB5-E356-4740-9835-81395D5B3134}" destId="{8D2A05C0-12D9-4D41-A208-D7F09B946AF7}" srcOrd="0" destOrd="0" presId="urn:microsoft.com/office/officeart/2005/8/layout/cycle2"/>
    <dgm:cxn modelId="{2635CA73-6D2A-4574-A28F-FEAF019CD31E}" type="presParOf" srcId="{51B67648-4524-4C50-9AC7-365A3E9E9A8B}" destId="{A209A84A-A013-44F9-BB44-3100FDC5FC63}" srcOrd="6" destOrd="0" presId="urn:microsoft.com/office/officeart/2005/8/layout/cycle2"/>
    <dgm:cxn modelId="{1FCADBC9-0580-4844-A40C-BA3679FA9F81}" type="presParOf" srcId="{51B67648-4524-4C50-9AC7-365A3E9E9A8B}" destId="{F84006A6-2217-4C5E-9D43-9D6694CE25F1}" srcOrd="7" destOrd="0" presId="urn:microsoft.com/office/officeart/2005/8/layout/cycle2"/>
    <dgm:cxn modelId="{2A91E843-7568-4455-9591-F204C64D5E28}" type="presParOf" srcId="{F84006A6-2217-4C5E-9D43-9D6694CE25F1}" destId="{DDDB6083-5387-48AD-B9FC-7BDA1AFC5ECA}" srcOrd="0" destOrd="0" presId="urn:microsoft.com/office/officeart/2005/8/layout/cycle2"/>
    <dgm:cxn modelId="{9B2BAC62-7849-44A1-8107-53CE5B8E0800}" type="presParOf" srcId="{51B67648-4524-4C50-9AC7-365A3E9E9A8B}" destId="{4B29B63E-5C44-43DA-9FFE-24050C71EA8A}" srcOrd="8" destOrd="0" presId="urn:microsoft.com/office/officeart/2005/8/layout/cycle2"/>
    <dgm:cxn modelId="{6F97D012-E03F-4684-8849-5F9BDBA6AB16}" type="presParOf" srcId="{51B67648-4524-4C50-9AC7-365A3E9E9A8B}" destId="{55A84AF8-2090-4BFE-9180-11F4FD66917D}" srcOrd="9" destOrd="0" presId="urn:microsoft.com/office/officeart/2005/8/layout/cycle2"/>
    <dgm:cxn modelId="{4E8D5BFE-394B-465C-85C8-4D8A27E58C41}" type="presParOf" srcId="{55A84AF8-2090-4BFE-9180-11F4FD66917D}" destId="{C18D1A13-6D59-4162-A6F8-14056CEE2B81}" srcOrd="0" destOrd="0" presId="urn:microsoft.com/office/officeart/2005/8/layout/cycle2"/>
    <dgm:cxn modelId="{42F6BD33-4B29-4AC8-A635-D087E2A32D08}" type="presParOf" srcId="{51B67648-4524-4C50-9AC7-365A3E9E9A8B}" destId="{C48F95E6-80B6-4727-8D9C-E0E852A1735D}" srcOrd="10" destOrd="0" presId="urn:microsoft.com/office/officeart/2005/8/layout/cycle2"/>
    <dgm:cxn modelId="{2ADF4B4A-8D44-42E0-AB5D-567445F34292}" type="presParOf" srcId="{51B67648-4524-4C50-9AC7-365A3E9E9A8B}" destId="{B4553BCB-A282-4B67-80FF-3E9F7D767345}" srcOrd="11" destOrd="0" presId="urn:microsoft.com/office/officeart/2005/8/layout/cycle2"/>
    <dgm:cxn modelId="{6132F76D-E9DB-49E6-BAB0-580EFADCA4E7}" type="presParOf" srcId="{B4553BCB-A282-4B67-80FF-3E9F7D767345}" destId="{EB88877F-6939-424C-86CC-D6C21E7DC0CB}" srcOrd="0" destOrd="0" presId="urn:microsoft.com/office/officeart/2005/8/layout/cycle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D7D335-F880-4503-9736-CDDE643D219A}" type="doc">
      <dgm:prSet loTypeId="urn:microsoft.com/office/officeart/2005/8/layout/hierarchy3" loCatId="list" qsTypeId="urn:microsoft.com/office/officeart/2005/8/quickstyle/simple5" qsCatId="simple" csTypeId="urn:microsoft.com/office/officeart/2005/8/colors/accent1_4" csCatId="accent1" phldr="1"/>
      <dgm:spPr/>
      <dgm:t>
        <a:bodyPr/>
        <a:lstStyle/>
        <a:p>
          <a:endParaRPr lang="de-AT"/>
        </a:p>
      </dgm:t>
    </dgm:pt>
    <dgm:pt modelId="{FB97FC2C-1FDE-4C5E-A7FC-EC585F79052E}">
      <dgm:prSet phldrT="[Text]" custT="1"/>
      <dgm:spPr/>
      <dgm:t>
        <a:bodyPr/>
        <a:lstStyle/>
        <a:p>
          <a:r>
            <a:rPr lang="de-AT" sz="3200" b="1" dirty="0" smtClean="0"/>
            <a:t>Alexander</a:t>
          </a:r>
          <a:endParaRPr lang="de-AT" sz="3200" b="1" dirty="0"/>
        </a:p>
      </dgm:t>
    </dgm:pt>
    <dgm:pt modelId="{018EAB53-5EFC-4395-B812-17EF54C95BD9}" type="parTrans" cxnId="{3D5E9489-8E7C-4212-B306-54715793391E}">
      <dgm:prSet/>
      <dgm:spPr/>
      <dgm:t>
        <a:bodyPr/>
        <a:lstStyle/>
        <a:p>
          <a:endParaRPr lang="de-AT"/>
        </a:p>
      </dgm:t>
    </dgm:pt>
    <dgm:pt modelId="{6E56C4DC-35E1-4E8D-AE4E-13AE273D188B}" type="sibTrans" cxnId="{3D5E9489-8E7C-4212-B306-54715793391E}">
      <dgm:prSet/>
      <dgm:spPr/>
      <dgm:t>
        <a:bodyPr/>
        <a:lstStyle/>
        <a:p>
          <a:endParaRPr lang="de-AT"/>
        </a:p>
      </dgm:t>
    </dgm:pt>
    <dgm:pt modelId="{4FBFD83D-8128-41E6-AAE2-7EA18D8A2A4B}">
      <dgm:prSet phldrT="[Text]" custT="1"/>
      <dgm:spPr/>
      <dgm:t>
        <a:bodyPr/>
        <a:lstStyle/>
        <a:p>
          <a:r>
            <a:rPr lang="de-AT" sz="3200" b="1" dirty="0" err="1" smtClean="0"/>
            <a:t>Education</a:t>
          </a:r>
          <a:endParaRPr lang="de-AT" sz="3200" b="1" dirty="0"/>
        </a:p>
      </dgm:t>
    </dgm:pt>
    <dgm:pt modelId="{94794F96-758C-41D4-9BC4-EA49C345FC02}" type="parTrans" cxnId="{947863F6-0EC3-46F0-AFF1-C029946E33A1}">
      <dgm:prSet/>
      <dgm:spPr/>
      <dgm:t>
        <a:bodyPr/>
        <a:lstStyle/>
        <a:p>
          <a:endParaRPr lang="de-AT"/>
        </a:p>
      </dgm:t>
    </dgm:pt>
    <dgm:pt modelId="{CDA4A9DB-3D00-4D27-9676-BA4FEFF51E06}" type="sibTrans" cxnId="{947863F6-0EC3-46F0-AFF1-C029946E33A1}">
      <dgm:prSet/>
      <dgm:spPr/>
      <dgm:t>
        <a:bodyPr/>
        <a:lstStyle/>
        <a:p>
          <a:endParaRPr lang="de-AT"/>
        </a:p>
      </dgm:t>
    </dgm:pt>
    <dgm:pt modelId="{B3461591-5F7A-45EC-90E3-60A36C151311}">
      <dgm:prSet phldrT="[Text]" custT="1"/>
      <dgm:spPr>
        <a:solidFill>
          <a:srgbClr val="FFFF00">
            <a:alpha val="90000"/>
          </a:srgbClr>
        </a:solidFill>
        <a:ln>
          <a:noFill/>
        </a:ln>
      </dgm:spPr>
      <dgm:t>
        <a:bodyPr/>
        <a:lstStyle/>
        <a:p>
          <a:r>
            <a:rPr lang="de-AT" sz="2400" b="1" dirty="0" err="1" smtClean="0"/>
            <a:t>Social</a:t>
          </a:r>
          <a:r>
            <a:rPr lang="de-AT" sz="2400" b="1" dirty="0" smtClean="0"/>
            <a:t> Interaction</a:t>
          </a:r>
          <a:endParaRPr lang="de-AT" sz="2400" b="1" dirty="0"/>
        </a:p>
      </dgm:t>
    </dgm:pt>
    <dgm:pt modelId="{12DEF238-0195-4873-8260-2EE52EAD2F0B}" type="parTrans" cxnId="{993B04EB-39CA-4698-86F2-1E2004C59061}">
      <dgm:prSet/>
      <dgm:spPr/>
      <dgm:t>
        <a:bodyPr/>
        <a:lstStyle/>
        <a:p>
          <a:endParaRPr lang="de-AT"/>
        </a:p>
      </dgm:t>
    </dgm:pt>
    <dgm:pt modelId="{8568D299-5E3E-4598-8C2A-A0506D9BF6CC}" type="sibTrans" cxnId="{993B04EB-39CA-4698-86F2-1E2004C59061}">
      <dgm:prSet/>
      <dgm:spPr/>
      <dgm:t>
        <a:bodyPr/>
        <a:lstStyle/>
        <a:p>
          <a:endParaRPr lang="de-AT"/>
        </a:p>
      </dgm:t>
    </dgm:pt>
    <dgm:pt modelId="{0DF2E48A-70CC-491B-ACD2-9D3CF1024D96}">
      <dgm:prSet phldrT="[Text]" custT="1"/>
      <dgm:spPr>
        <a:solidFill>
          <a:schemeClr val="accent1">
            <a:lumMod val="20000"/>
            <a:lumOff val="80000"/>
            <a:alpha val="90000"/>
          </a:schemeClr>
        </a:solidFill>
        <a:ln>
          <a:noFill/>
        </a:ln>
      </dgm:spPr>
      <dgm:t>
        <a:bodyPr/>
        <a:lstStyle/>
        <a:p>
          <a:r>
            <a:rPr lang="de-AT" sz="2400" b="1" dirty="0" smtClean="0"/>
            <a:t>Space</a:t>
          </a:r>
          <a:endParaRPr lang="de-AT" sz="2400" b="1" dirty="0"/>
        </a:p>
      </dgm:t>
    </dgm:pt>
    <dgm:pt modelId="{58E2EFF5-16F0-4B9F-97DF-21AC5EC50CF0}" type="parTrans" cxnId="{7E360EFC-8C7C-4ABE-A05C-F5360EA3DBDE}">
      <dgm:prSet/>
      <dgm:spPr/>
      <dgm:t>
        <a:bodyPr/>
        <a:lstStyle/>
        <a:p>
          <a:endParaRPr lang="de-AT"/>
        </a:p>
      </dgm:t>
    </dgm:pt>
    <dgm:pt modelId="{B90240E7-1411-4DD1-91C7-A1321E835C2C}" type="sibTrans" cxnId="{7E360EFC-8C7C-4ABE-A05C-F5360EA3DBDE}">
      <dgm:prSet/>
      <dgm:spPr/>
      <dgm:t>
        <a:bodyPr/>
        <a:lstStyle/>
        <a:p>
          <a:endParaRPr lang="de-AT"/>
        </a:p>
      </dgm:t>
    </dgm:pt>
    <dgm:pt modelId="{55F88A59-B955-4271-8F11-6FAD2FBD703E}">
      <dgm:prSet phldrT="[Text]" custT="1"/>
      <dgm:spPr>
        <a:solidFill>
          <a:schemeClr val="accent1">
            <a:lumMod val="20000"/>
            <a:lumOff val="80000"/>
            <a:alpha val="90000"/>
          </a:schemeClr>
        </a:solidFill>
        <a:ln>
          <a:noFill/>
        </a:ln>
      </dgm:spPr>
      <dgm:t>
        <a:bodyPr/>
        <a:lstStyle/>
        <a:p>
          <a:r>
            <a:rPr lang="de-AT" sz="2400" b="1" dirty="0" smtClean="0"/>
            <a:t>Space</a:t>
          </a:r>
          <a:endParaRPr lang="de-AT" sz="2400" b="1" dirty="0"/>
        </a:p>
      </dgm:t>
    </dgm:pt>
    <dgm:pt modelId="{67D7B706-48DD-49D1-BD1A-9543A17E7086}" type="sibTrans" cxnId="{6C38843A-E21D-46E7-A14A-35A610820050}">
      <dgm:prSet/>
      <dgm:spPr/>
      <dgm:t>
        <a:bodyPr/>
        <a:lstStyle/>
        <a:p>
          <a:endParaRPr lang="de-AT"/>
        </a:p>
      </dgm:t>
    </dgm:pt>
    <dgm:pt modelId="{CF14D4A5-0F66-4A5D-BF82-CEBAD8725339}" type="parTrans" cxnId="{6C38843A-E21D-46E7-A14A-35A610820050}">
      <dgm:prSet/>
      <dgm:spPr/>
      <dgm:t>
        <a:bodyPr/>
        <a:lstStyle/>
        <a:p>
          <a:endParaRPr lang="de-AT"/>
        </a:p>
      </dgm:t>
    </dgm:pt>
    <dgm:pt modelId="{C4A91E58-939C-4C63-9BF2-C311CFB07053}">
      <dgm:prSet custT="1"/>
      <dgm:spPr>
        <a:solidFill>
          <a:srgbClr val="FF0000">
            <a:alpha val="90000"/>
          </a:srgbClr>
        </a:solidFill>
        <a:ln>
          <a:noFill/>
        </a:ln>
      </dgm:spPr>
      <dgm:t>
        <a:bodyPr/>
        <a:lstStyle/>
        <a:p>
          <a:r>
            <a:rPr lang="de-AT" sz="2400" b="1" dirty="0" smtClean="0"/>
            <a:t>Content</a:t>
          </a:r>
          <a:endParaRPr lang="de-AT" sz="2400" b="1" dirty="0"/>
        </a:p>
      </dgm:t>
    </dgm:pt>
    <dgm:pt modelId="{EBD3C2B0-8B1E-432E-98EA-987FDBEF73DF}" type="parTrans" cxnId="{A7A046D6-DF50-40B2-9D5A-E2C737F5EF72}">
      <dgm:prSet/>
      <dgm:spPr/>
      <dgm:t>
        <a:bodyPr/>
        <a:lstStyle/>
        <a:p>
          <a:endParaRPr lang="de-AT"/>
        </a:p>
      </dgm:t>
    </dgm:pt>
    <dgm:pt modelId="{93832263-2171-414E-94CE-7155DC87F653}" type="sibTrans" cxnId="{A7A046D6-DF50-40B2-9D5A-E2C737F5EF72}">
      <dgm:prSet/>
      <dgm:spPr/>
      <dgm:t>
        <a:bodyPr/>
        <a:lstStyle/>
        <a:p>
          <a:endParaRPr lang="de-AT"/>
        </a:p>
      </dgm:t>
    </dgm:pt>
    <dgm:pt modelId="{EC908323-264A-4823-9391-33E64E849158}">
      <dgm:prSet custT="1"/>
      <dgm:spPr>
        <a:solidFill>
          <a:srgbClr val="00B050">
            <a:alpha val="90000"/>
          </a:srgbClr>
        </a:solidFill>
        <a:ln>
          <a:noFill/>
        </a:ln>
      </dgm:spPr>
      <dgm:t>
        <a:bodyPr/>
        <a:lstStyle/>
        <a:p>
          <a:r>
            <a:rPr lang="de-AT" sz="2400" b="1" dirty="0" smtClean="0"/>
            <a:t>Time</a:t>
          </a:r>
          <a:endParaRPr lang="de-AT" sz="2400" b="1" dirty="0"/>
        </a:p>
      </dgm:t>
    </dgm:pt>
    <dgm:pt modelId="{2C0F5C08-57F5-415D-994E-3283A1293AF2}" type="parTrans" cxnId="{982C71BE-60C0-4D4B-8D52-04DCF4C2608D}">
      <dgm:prSet/>
      <dgm:spPr/>
      <dgm:t>
        <a:bodyPr/>
        <a:lstStyle/>
        <a:p>
          <a:endParaRPr lang="de-AT"/>
        </a:p>
      </dgm:t>
    </dgm:pt>
    <dgm:pt modelId="{5BF5B944-60BC-474F-83C0-0C77848FBB3F}" type="sibTrans" cxnId="{982C71BE-60C0-4D4B-8D52-04DCF4C2608D}">
      <dgm:prSet/>
      <dgm:spPr/>
      <dgm:t>
        <a:bodyPr/>
        <a:lstStyle/>
        <a:p>
          <a:endParaRPr lang="de-AT"/>
        </a:p>
      </dgm:t>
    </dgm:pt>
    <dgm:pt modelId="{A0FCC694-7BD0-435E-A75F-ACBDF6DA2B64}" type="pres">
      <dgm:prSet presAssocID="{65D7D335-F880-4503-9736-CDDE643D219A}" presName="diagram" presStyleCnt="0">
        <dgm:presLayoutVars>
          <dgm:chPref val="1"/>
          <dgm:dir/>
          <dgm:animOne val="branch"/>
          <dgm:animLvl val="lvl"/>
          <dgm:resizeHandles/>
        </dgm:presLayoutVars>
      </dgm:prSet>
      <dgm:spPr/>
      <dgm:t>
        <a:bodyPr/>
        <a:lstStyle/>
        <a:p>
          <a:endParaRPr lang="de-AT"/>
        </a:p>
      </dgm:t>
    </dgm:pt>
    <dgm:pt modelId="{19C52859-61D9-4737-8031-CAE24138B9BF}" type="pres">
      <dgm:prSet presAssocID="{FB97FC2C-1FDE-4C5E-A7FC-EC585F79052E}" presName="root" presStyleCnt="0"/>
      <dgm:spPr/>
    </dgm:pt>
    <dgm:pt modelId="{6F5CBC66-4617-46C5-9C82-E4111ACFB25B}" type="pres">
      <dgm:prSet presAssocID="{FB97FC2C-1FDE-4C5E-A7FC-EC585F79052E}" presName="rootComposite" presStyleCnt="0"/>
      <dgm:spPr/>
    </dgm:pt>
    <dgm:pt modelId="{F4DF26C3-3421-4770-B7FE-ABA88BF78400}" type="pres">
      <dgm:prSet presAssocID="{FB97FC2C-1FDE-4C5E-A7FC-EC585F79052E}" presName="rootText" presStyleLbl="node1" presStyleIdx="0" presStyleCnt="2" custScaleX="122540"/>
      <dgm:spPr/>
      <dgm:t>
        <a:bodyPr/>
        <a:lstStyle/>
        <a:p>
          <a:endParaRPr lang="de-AT"/>
        </a:p>
      </dgm:t>
    </dgm:pt>
    <dgm:pt modelId="{1CCEEA61-0644-447F-B3DF-4E4DC8C714C6}" type="pres">
      <dgm:prSet presAssocID="{FB97FC2C-1FDE-4C5E-A7FC-EC585F79052E}" presName="rootConnector" presStyleLbl="node1" presStyleIdx="0" presStyleCnt="2"/>
      <dgm:spPr/>
      <dgm:t>
        <a:bodyPr/>
        <a:lstStyle/>
        <a:p>
          <a:endParaRPr lang="de-AT"/>
        </a:p>
      </dgm:t>
    </dgm:pt>
    <dgm:pt modelId="{6FBDDE70-B716-470E-9DCA-E47E449F3832}" type="pres">
      <dgm:prSet presAssocID="{FB97FC2C-1FDE-4C5E-A7FC-EC585F79052E}" presName="childShape" presStyleCnt="0"/>
      <dgm:spPr/>
    </dgm:pt>
    <dgm:pt modelId="{2484B3B9-ED60-4ED4-AD84-72CEB037A68B}" type="pres">
      <dgm:prSet presAssocID="{CF14D4A5-0F66-4A5D-BF82-CEBAD8725339}" presName="Name13" presStyleLbl="parChTrans1D2" presStyleIdx="0" presStyleCnt="5"/>
      <dgm:spPr/>
      <dgm:t>
        <a:bodyPr/>
        <a:lstStyle/>
        <a:p>
          <a:endParaRPr lang="de-AT"/>
        </a:p>
      </dgm:t>
    </dgm:pt>
    <dgm:pt modelId="{BE807467-37CD-482A-AB8F-217CBA1A6758}" type="pres">
      <dgm:prSet presAssocID="{55F88A59-B955-4271-8F11-6FAD2FBD703E}" presName="childText" presStyleLbl="bgAcc1" presStyleIdx="0" presStyleCnt="5" custScaleX="119752" custLinFactNeighborX="-1179" custLinFactNeighborY="-2242">
        <dgm:presLayoutVars>
          <dgm:bulletEnabled val="1"/>
        </dgm:presLayoutVars>
      </dgm:prSet>
      <dgm:spPr/>
      <dgm:t>
        <a:bodyPr/>
        <a:lstStyle/>
        <a:p>
          <a:endParaRPr lang="de-AT"/>
        </a:p>
      </dgm:t>
    </dgm:pt>
    <dgm:pt modelId="{04ACBF56-DA23-4BB9-9BB4-AC47C44C4BC9}" type="pres">
      <dgm:prSet presAssocID="{4FBFD83D-8128-41E6-AAE2-7EA18D8A2A4B}" presName="root" presStyleCnt="0"/>
      <dgm:spPr/>
    </dgm:pt>
    <dgm:pt modelId="{914CA19C-9AFA-4FCE-A539-DBA760B80ABE}" type="pres">
      <dgm:prSet presAssocID="{4FBFD83D-8128-41E6-AAE2-7EA18D8A2A4B}" presName="rootComposite" presStyleCnt="0"/>
      <dgm:spPr/>
    </dgm:pt>
    <dgm:pt modelId="{5B377ECB-CEF0-4C15-A7AD-6DDB68635F8E}" type="pres">
      <dgm:prSet presAssocID="{4FBFD83D-8128-41E6-AAE2-7EA18D8A2A4B}" presName="rootText" presStyleLbl="node1" presStyleIdx="1" presStyleCnt="2" custScaleX="128972"/>
      <dgm:spPr/>
      <dgm:t>
        <a:bodyPr/>
        <a:lstStyle/>
        <a:p>
          <a:endParaRPr lang="de-AT"/>
        </a:p>
      </dgm:t>
    </dgm:pt>
    <dgm:pt modelId="{9AC259B2-F095-42BA-B355-CECA08CC2A3F}" type="pres">
      <dgm:prSet presAssocID="{4FBFD83D-8128-41E6-AAE2-7EA18D8A2A4B}" presName="rootConnector" presStyleLbl="node1" presStyleIdx="1" presStyleCnt="2"/>
      <dgm:spPr/>
      <dgm:t>
        <a:bodyPr/>
        <a:lstStyle/>
        <a:p>
          <a:endParaRPr lang="de-AT"/>
        </a:p>
      </dgm:t>
    </dgm:pt>
    <dgm:pt modelId="{3C6D7629-E929-4382-ABC5-2E3FF39ED9D4}" type="pres">
      <dgm:prSet presAssocID="{4FBFD83D-8128-41E6-AAE2-7EA18D8A2A4B}" presName="childShape" presStyleCnt="0"/>
      <dgm:spPr/>
    </dgm:pt>
    <dgm:pt modelId="{568A8086-8029-44A4-ADD8-AFB9811CB061}" type="pres">
      <dgm:prSet presAssocID="{12DEF238-0195-4873-8260-2EE52EAD2F0B}" presName="Name13" presStyleLbl="parChTrans1D2" presStyleIdx="1" presStyleCnt="5"/>
      <dgm:spPr/>
      <dgm:t>
        <a:bodyPr/>
        <a:lstStyle/>
        <a:p>
          <a:endParaRPr lang="de-AT"/>
        </a:p>
      </dgm:t>
    </dgm:pt>
    <dgm:pt modelId="{06D97065-0BE3-4AD5-8796-D501082E0C80}" type="pres">
      <dgm:prSet presAssocID="{B3461591-5F7A-45EC-90E3-60A36C151311}" presName="childText" presStyleLbl="bgAcc1" presStyleIdx="1" presStyleCnt="5" custScaleX="125677">
        <dgm:presLayoutVars>
          <dgm:bulletEnabled val="1"/>
        </dgm:presLayoutVars>
      </dgm:prSet>
      <dgm:spPr/>
      <dgm:t>
        <a:bodyPr/>
        <a:lstStyle/>
        <a:p>
          <a:endParaRPr lang="de-AT"/>
        </a:p>
      </dgm:t>
    </dgm:pt>
    <dgm:pt modelId="{36E2EF39-82A5-42A5-B143-9084F06DADB0}" type="pres">
      <dgm:prSet presAssocID="{58E2EFF5-16F0-4B9F-97DF-21AC5EC50CF0}" presName="Name13" presStyleLbl="parChTrans1D2" presStyleIdx="2" presStyleCnt="5"/>
      <dgm:spPr/>
      <dgm:t>
        <a:bodyPr/>
        <a:lstStyle/>
        <a:p>
          <a:endParaRPr lang="de-AT"/>
        </a:p>
      </dgm:t>
    </dgm:pt>
    <dgm:pt modelId="{C2DE46B1-92B8-468A-A58D-50CFB2456857}" type="pres">
      <dgm:prSet presAssocID="{0DF2E48A-70CC-491B-ACD2-9D3CF1024D96}" presName="childText" presStyleLbl="bgAcc1" presStyleIdx="2" presStyleCnt="5" custScaleX="125677">
        <dgm:presLayoutVars>
          <dgm:bulletEnabled val="1"/>
        </dgm:presLayoutVars>
      </dgm:prSet>
      <dgm:spPr/>
      <dgm:t>
        <a:bodyPr/>
        <a:lstStyle/>
        <a:p>
          <a:endParaRPr lang="de-AT"/>
        </a:p>
      </dgm:t>
    </dgm:pt>
    <dgm:pt modelId="{5DDC4CCA-2777-47D1-8ABE-5195741F25AB}" type="pres">
      <dgm:prSet presAssocID="{EBD3C2B0-8B1E-432E-98EA-987FDBEF73DF}" presName="Name13" presStyleLbl="parChTrans1D2" presStyleIdx="3" presStyleCnt="5"/>
      <dgm:spPr/>
      <dgm:t>
        <a:bodyPr/>
        <a:lstStyle/>
        <a:p>
          <a:endParaRPr lang="de-AT"/>
        </a:p>
      </dgm:t>
    </dgm:pt>
    <dgm:pt modelId="{26A95551-CDB6-4243-ABCA-2CD11E2DE636}" type="pres">
      <dgm:prSet presAssocID="{C4A91E58-939C-4C63-9BF2-C311CFB07053}" presName="childText" presStyleLbl="bgAcc1" presStyleIdx="3" presStyleCnt="5" custScaleX="125677">
        <dgm:presLayoutVars>
          <dgm:bulletEnabled val="1"/>
        </dgm:presLayoutVars>
      </dgm:prSet>
      <dgm:spPr/>
      <dgm:t>
        <a:bodyPr/>
        <a:lstStyle/>
        <a:p>
          <a:endParaRPr lang="de-AT"/>
        </a:p>
      </dgm:t>
    </dgm:pt>
    <dgm:pt modelId="{B687E083-9C00-4CF8-AB8C-B8BD82176451}" type="pres">
      <dgm:prSet presAssocID="{2C0F5C08-57F5-415D-994E-3283A1293AF2}" presName="Name13" presStyleLbl="parChTrans1D2" presStyleIdx="4" presStyleCnt="5"/>
      <dgm:spPr/>
      <dgm:t>
        <a:bodyPr/>
        <a:lstStyle/>
        <a:p>
          <a:endParaRPr lang="de-AT"/>
        </a:p>
      </dgm:t>
    </dgm:pt>
    <dgm:pt modelId="{4D4E2C3C-A71E-41F9-A20A-0DE88E35672F}" type="pres">
      <dgm:prSet presAssocID="{EC908323-264A-4823-9391-33E64E849158}" presName="childText" presStyleLbl="bgAcc1" presStyleIdx="4" presStyleCnt="5" custScaleX="125024">
        <dgm:presLayoutVars>
          <dgm:bulletEnabled val="1"/>
        </dgm:presLayoutVars>
      </dgm:prSet>
      <dgm:spPr/>
      <dgm:t>
        <a:bodyPr/>
        <a:lstStyle/>
        <a:p>
          <a:endParaRPr lang="de-AT"/>
        </a:p>
      </dgm:t>
    </dgm:pt>
  </dgm:ptLst>
  <dgm:cxnLst>
    <dgm:cxn modelId="{30FC8C14-E261-42AA-BFBD-F06302E4C621}" type="presOf" srcId="{CF14D4A5-0F66-4A5D-BF82-CEBAD8725339}" destId="{2484B3B9-ED60-4ED4-AD84-72CEB037A68B}" srcOrd="0" destOrd="0" presId="urn:microsoft.com/office/officeart/2005/8/layout/hierarchy3"/>
    <dgm:cxn modelId="{1EA67927-B225-4F5B-804E-9BBAE04225AF}" type="presOf" srcId="{EBD3C2B0-8B1E-432E-98EA-987FDBEF73DF}" destId="{5DDC4CCA-2777-47D1-8ABE-5195741F25AB}" srcOrd="0" destOrd="0" presId="urn:microsoft.com/office/officeart/2005/8/layout/hierarchy3"/>
    <dgm:cxn modelId="{BEDF67C9-77B0-4D4A-9663-DB19394DFB5D}" type="presOf" srcId="{58E2EFF5-16F0-4B9F-97DF-21AC5EC50CF0}" destId="{36E2EF39-82A5-42A5-B143-9084F06DADB0}" srcOrd="0" destOrd="0" presId="urn:microsoft.com/office/officeart/2005/8/layout/hierarchy3"/>
    <dgm:cxn modelId="{E592C614-D12C-42CC-B806-1D05FCCF6F36}" type="presOf" srcId="{55F88A59-B955-4271-8F11-6FAD2FBD703E}" destId="{BE807467-37CD-482A-AB8F-217CBA1A6758}" srcOrd="0" destOrd="0" presId="urn:microsoft.com/office/officeart/2005/8/layout/hierarchy3"/>
    <dgm:cxn modelId="{993B04EB-39CA-4698-86F2-1E2004C59061}" srcId="{4FBFD83D-8128-41E6-AAE2-7EA18D8A2A4B}" destId="{B3461591-5F7A-45EC-90E3-60A36C151311}" srcOrd="0" destOrd="0" parTransId="{12DEF238-0195-4873-8260-2EE52EAD2F0B}" sibTransId="{8568D299-5E3E-4598-8C2A-A0506D9BF6CC}"/>
    <dgm:cxn modelId="{6C38843A-E21D-46E7-A14A-35A610820050}" srcId="{FB97FC2C-1FDE-4C5E-A7FC-EC585F79052E}" destId="{55F88A59-B955-4271-8F11-6FAD2FBD703E}" srcOrd="0" destOrd="0" parTransId="{CF14D4A5-0F66-4A5D-BF82-CEBAD8725339}" sibTransId="{67D7B706-48DD-49D1-BD1A-9543A17E7086}"/>
    <dgm:cxn modelId="{85B4BDB3-168B-40F8-B077-93FE3AD8057F}" type="presOf" srcId="{FB97FC2C-1FDE-4C5E-A7FC-EC585F79052E}" destId="{F4DF26C3-3421-4770-B7FE-ABA88BF78400}" srcOrd="0" destOrd="0" presId="urn:microsoft.com/office/officeart/2005/8/layout/hierarchy3"/>
    <dgm:cxn modelId="{7E360EFC-8C7C-4ABE-A05C-F5360EA3DBDE}" srcId="{4FBFD83D-8128-41E6-AAE2-7EA18D8A2A4B}" destId="{0DF2E48A-70CC-491B-ACD2-9D3CF1024D96}" srcOrd="1" destOrd="0" parTransId="{58E2EFF5-16F0-4B9F-97DF-21AC5EC50CF0}" sibTransId="{B90240E7-1411-4DD1-91C7-A1321E835C2C}"/>
    <dgm:cxn modelId="{18CEA513-79A6-4F23-909E-C1582B675847}" type="presOf" srcId="{C4A91E58-939C-4C63-9BF2-C311CFB07053}" destId="{26A95551-CDB6-4243-ABCA-2CD11E2DE636}" srcOrd="0" destOrd="0" presId="urn:microsoft.com/office/officeart/2005/8/layout/hierarchy3"/>
    <dgm:cxn modelId="{3D5E9489-8E7C-4212-B306-54715793391E}" srcId="{65D7D335-F880-4503-9736-CDDE643D219A}" destId="{FB97FC2C-1FDE-4C5E-A7FC-EC585F79052E}" srcOrd="0" destOrd="0" parTransId="{018EAB53-5EFC-4395-B812-17EF54C95BD9}" sibTransId="{6E56C4DC-35E1-4E8D-AE4E-13AE273D188B}"/>
    <dgm:cxn modelId="{F7C93F69-9D0A-4E49-8A40-B05A8E2C0E42}" type="presOf" srcId="{2C0F5C08-57F5-415D-994E-3283A1293AF2}" destId="{B687E083-9C00-4CF8-AB8C-B8BD82176451}" srcOrd="0" destOrd="0" presId="urn:microsoft.com/office/officeart/2005/8/layout/hierarchy3"/>
    <dgm:cxn modelId="{947863F6-0EC3-46F0-AFF1-C029946E33A1}" srcId="{65D7D335-F880-4503-9736-CDDE643D219A}" destId="{4FBFD83D-8128-41E6-AAE2-7EA18D8A2A4B}" srcOrd="1" destOrd="0" parTransId="{94794F96-758C-41D4-9BC4-EA49C345FC02}" sibTransId="{CDA4A9DB-3D00-4D27-9676-BA4FEFF51E06}"/>
    <dgm:cxn modelId="{66B90F4E-AF67-430D-A9E8-0907D65A578D}" type="presOf" srcId="{0DF2E48A-70CC-491B-ACD2-9D3CF1024D96}" destId="{C2DE46B1-92B8-468A-A58D-50CFB2456857}" srcOrd="0" destOrd="0" presId="urn:microsoft.com/office/officeart/2005/8/layout/hierarchy3"/>
    <dgm:cxn modelId="{B194C4C3-0759-42E6-B101-16AC24B129E7}" type="presOf" srcId="{EC908323-264A-4823-9391-33E64E849158}" destId="{4D4E2C3C-A71E-41F9-A20A-0DE88E35672F}" srcOrd="0" destOrd="0" presId="urn:microsoft.com/office/officeart/2005/8/layout/hierarchy3"/>
    <dgm:cxn modelId="{0297C047-D632-4F34-BF85-B329CB9DBE33}" type="presOf" srcId="{FB97FC2C-1FDE-4C5E-A7FC-EC585F79052E}" destId="{1CCEEA61-0644-447F-B3DF-4E4DC8C714C6}" srcOrd="1" destOrd="0" presId="urn:microsoft.com/office/officeart/2005/8/layout/hierarchy3"/>
    <dgm:cxn modelId="{A7A046D6-DF50-40B2-9D5A-E2C737F5EF72}" srcId="{4FBFD83D-8128-41E6-AAE2-7EA18D8A2A4B}" destId="{C4A91E58-939C-4C63-9BF2-C311CFB07053}" srcOrd="2" destOrd="0" parTransId="{EBD3C2B0-8B1E-432E-98EA-987FDBEF73DF}" sibTransId="{93832263-2171-414E-94CE-7155DC87F653}"/>
    <dgm:cxn modelId="{0256859A-33EF-4AB7-81C1-593F5283B70A}" type="presOf" srcId="{12DEF238-0195-4873-8260-2EE52EAD2F0B}" destId="{568A8086-8029-44A4-ADD8-AFB9811CB061}" srcOrd="0" destOrd="0" presId="urn:microsoft.com/office/officeart/2005/8/layout/hierarchy3"/>
    <dgm:cxn modelId="{BD1E6EF6-8144-4776-907D-DC075F26F1FD}" type="presOf" srcId="{B3461591-5F7A-45EC-90E3-60A36C151311}" destId="{06D97065-0BE3-4AD5-8796-D501082E0C80}" srcOrd="0" destOrd="0" presId="urn:microsoft.com/office/officeart/2005/8/layout/hierarchy3"/>
    <dgm:cxn modelId="{2F94134C-F660-41F9-8D79-B4350FB6F955}" type="presOf" srcId="{4FBFD83D-8128-41E6-AAE2-7EA18D8A2A4B}" destId="{9AC259B2-F095-42BA-B355-CECA08CC2A3F}" srcOrd="1" destOrd="0" presId="urn:microsoft.com/office/officeart/2005/8/layout/hierarchy3"/>
    <dgm:cxn modelId="{CD6764D6-9F56-44BA-97C8-295D8385E3E5}" type="presOf" srcId="{4FBFD83D-8128-41E6-AAE2-7EA18D8A2A4B}" destId="{5B377ECB-CEF0-4C15-A7AD-6DDB68635F8E}" srcOrd="0" destOrd="0" presId="urn:microsoft.com/office/officeart/2005/8/layout/hierarchy3"/>
    <dgm:cxn modelId="{982C71BE-60C0-4D4B-8D52-04DCF4C2608D}" srcId="{4FBFD83D-8128-41E6-AAE2-7EA18D8A2A4B}" destId="{EC908323-264A-4823-9391-33E64E849158}" srcOrd="3" destOrd="0" parTransId="{2C0F5C08-57F5-415D-994E-3283A1293AF2}" sibTransId="{5BF5B944-60BC-474F-83C0-0C77848FBB3F}"/>
    <dgm:cxn modelId="{15D34016-88C0-425E-A0F0-2DCC581381DB}" type="presOf" srcId="{65D7D335-F880-4503-9736-CDDE643D219A}" destId="{A0FCC694-7BD0-435E-A75F-ACBDF6DA2B64}" srcOrd="0" destOrd="0" presId="urn:microsoft.com/office/officeart/2005/8/layout/hierarchy3"/>
    <dgm:cxn modelId="{6AEB491B-3C4E-4987-9099-918FF8F10BB0}" type="presParOf" srcId="{A0FCC694-7BD0-435E-A75F-ACBDF6DA2B64}" destId="{19C52859-61D9-4737-8031-CAE24138B9BF}" srcOrd="0" destOrd="0" presId="urn:microsoft.com/office/officeart/2005/8/layout/hierarchy3"/>
    <dgm:cxn modelId="{6387A5C5-909E-40D2-827E-FB144FBEA497}" type="presParOf" srcId="{19C52859-61D9-4737-8031-CAE24138B9BF}" destId="{6F5CBC66-4617-46C5-9C82-E4111ACFB25B}" srcOrd="0" destOrd="0" presId="urn:microsoft.com/office/officeart/2005/8/layout/hierarchy3"/>
    <dgm:cxn modelId="{E73FA0AC-110A-40D8-B2AC-C16BB43E09CD}" type="presParOf" srcId="{6F5CBC66-4617-46C5-9C82-E4111ACFB25B}" destId="{F4DF26C3-3421-4770-B7FE-ABA88BF78400}" srcOrd="0" destOrd="0" presId="urn:microsoft.com/office/officeart/2005/8/layout/hierarchy3"/>
    <dgm:cxn modelId="{596AA6DA-C805-4193-B8CB-59DEF6C0A6E7}" type="presParOf" srcId="{6F5CBC66-4617-46C5-9C82-E4111ACFB25B}" destId="{1CCEEA61-0644-447F-B3DF-4E4DC8C714C6}" srcOrd="1" destOrd="0" presId="urn:microsoft.com/office/officeart/2005/8/layout/hierarchy3"/>
    <dgm:cxn modelId="{EE8ECB6D-9FE7-48DA-A2A0-A72D5E0C087F}" type="presParOf" srcId="{19C52859-61D9-4737-8031-CAE24138B9BF}" destId="{6FBDDE70-B716-470E-9DCA-E47E449F3832}" srcOrd="1" destOrd="0" presId="urn:microsoft.com/office/officeart/2005/8/layout/hierarchy3"/>
    <dgm:cxn modelId="{7AB50F05-EE17-4085-BC1B-FE03093E7819}" type="presParOf" srcId="{6FBDDE70-B716-470E-9DCA-E47E449F3832}" destId="{2484B3B9-ED60-4ED4-AD84-72CEB037A68B}" srcOrd="0" destOrd="0" presId="urn:microsoft.com/office/officeart/2005/8/layout/hierarchy3"/>
    <dgm:cxn modelId="{15BFBCA5-BF03-4BFD-A7B5-F34884E7A1F1}" type="presParOf" srcId="{6FBDDE70-B716-470E-9DCA-E47E449F3832}" destId="{BE807467-37CD-482A-AB8F-217CBA1A6758}" srcOrd="1" destOrd="0" presId="urn:microsoft.com/office/officeart/2005/8/layout/hierarchy3"/>
    <dgm:cxn modelId="{DEC46367-5033-466C-A936-7EF65740B1DD}" type="presParOf" srcId="{A0FCC694-7BD0-435E-A75F-ACBDF6DA2B64}" destId="{04ACBF56-DA23-4BB9-9BB4-AC47C44C4BC9}" srcOrd="1" destOrd="0" presId="urn:microsoft.com/office/officeart/2005/8/layout/hierarchy3"/>
    <dgm:cxn modelId="{4BCDA74F-C7CF-47E6-B170-1AFD4C278DFE}" type="presParOf" srcId="{04ACBF56-DA23-4BB9-9BB4-AC47C44C4BC9}" destId="{914CA19C-9AFA-4FCE-A539-DBA760B80ABE}" srcOrd="0" destOrd="0" presId="urn:microsoft.com/office/officeart/2005/8/layout/hierarchy3"/>
    <dgm:cxn modelId="{5CA73A89-87A6-4CBD-A320-2CC838E18546}" type="presParOf" srcId="{914CA19C-9AFA-4FCE-A539-DBA760B80ABE}" destId="{5B377ECB-CEF0-4C15-A7AD-6DDB68635F8E}" srcOrd="0" destOrd="0" presId="urn:microsoft.com/office/officeart/2005/8/layout/hierarchy3"/>
    <dgm:cxn modelId="{B25D54F6-598F-48FB-B12A-85BFAE884574}" type="presParOf" srcId="{914CA19C-9AFA-4FCE-A539-DBA760B80ABE}" destId="{9AC259B2-F095-42BA-B355-CECA08CC2A3F}" srcOrd="1" destOrd="0" presId="urn:microsoft.com/office/officeart/2005/8/layout/hierarchy3"/>
    <dgm:cxn modelId="{14BFF38B-2D13-431E-97CE-FCE379F5F074}" type="presParOf" srcId="{04ACBF56-DA23-4BB9-9BB4-AC47C44C4BC9}" destId="{3C6D7629-E929-4382-ABC5-2E3FF39ED9D4}" srcOrd="1" destOrd="0" presId="urn:microsoft.com/office/officeart/2005/8/layout/hierarchy3"/>
    <dgm:cxn modelId="{5E342018-4780-4965-824E-952EA8BFCFDB}" type="presParOf" srcId="{3C6D7629-E929-4382-ABC5-2E3FF39ED9D4}" destId="{568A8086-8029-44A4-ADD8-AFB9811CB061}" srcOrd="0" destOrd="0" presId="urn:microsoft.com/office/officeart/2005/8/layout/hierarchy3"/>
    <dgm:cxn modelId="{20D2EE42-8478-4A41-A2E8-FA2B4E67C6BD}" type="presParOf" srcId="{3C6D7629-E929-4382-ABC5-2E3FF39ED9D4}" destId="{06D97065-0BE3-4AD5-8796-D501082E0C80}" srcOrd="1" destOrd="0" presId="urn:microsoft.com/office/officeart/2005/8/layout/hierarchy3"/>
    <dgm:cxn modelId="{88A9A0CA-C14A-44A8-9038-B450C19308F7}" type="presParOf" srcId="{3C6D7629-E929-4382-ABC5-2E3FF39ED9D4}" destId="{36E2EF39-82A5-42A5-B143-9084F06DADB0}" srcOrd="2" destOrd="0" presId="urn:microsoft.com/office/officeart/2005/8/layout/hierarchy3"/>
    <dgm:cxn modelId="{1003C20D-40A0-466E-A616-5FA3D129D089}" type="presParOf" srcId="{3C6D7629-E929-4382-ABC5-2E3FF39ED9D4}" destId="{C2DE46B1-92B8-468A-A58D-50CFB2456857}" srcOrd="3" destOrd="0" presId="urn:microsoft.com/office/officeart/2005/8/layout/hierarchy3"/>
    <dgm:cxn modelId="{44BCBC39-6388-49F6-99FA-49768F513833}" type="presParOf" srcId="{3C6D7629-E929-4382-ABC5-2E3FF39ED9D4}" destId="{5DDC4CCA-2777-47D1-8ABE-5195741F25AB}" srcOrd="4" destOrd="0" presId="urn:microsoft.com/office/officeart/2005/8/layout/hierarchy3"/>
    <dgm:cxn modelId="{4BEB310C-0BEC-4169-ABE2-705701AF46BD}" type="presParOf" srcId="{3C6D7629-E929-4382-ABC5-2E3FF39ED9D4}" destId="{26A95551-CDB6-4243-ABCA-2CD11E2DE636}" srcOrd="5" destOrd="0" presId="urn:microsoft.com/office/officeart/2005/8/layout/hierarchy3"/>
    <dgm:cxn modelId="{BE424BE9-F99F-49D1-8D27-F7D8DC91968A}" type="presParOf" srcId="{3C6D7629-E929-4382-ABC5-2E3FF39ED9D4}" destId="{B687E083-9C00-4CF8-AB8C-B8BD82176451}" srcOrd="6" destOrd="0" presId="urn:microsoft.com/office/officeart/2005/8/layout/hierarchy3"/>
    <dgm:cxn modelId="{CAB96B1D-076A-47CD-A019-8FC5D6768121}" type="presParOf" srcId="{3C6D7629-E929-4382-ABC5-2E3FF39ED9D4}" destId="{4D4E2C3C-A71E-41F9-A20A-0DE88E35672F}"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15CA7-8DC7-4AF2-8BA4-E8855A1EB39C}" type="datetimeFigureOut">
              <a:rPr lang="de-DE" smtClean="0"/>
              <a:pPr/>
              <a:t>19.01.2010</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948B11-98C7-46CC-A71D-32AE71CC376C}" type="slidenum">
              <a:rPr lang="de-AT" smtClean="0"/>
              <a:pPr/>
              <a:t>‹Nr.›</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10</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11</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12</a:t>
            </a:fld>
            <a:endParaRPr lang="de-A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13</a:t>
            </a:fld>
            <a:endParaRPr lang="de-A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14</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15</a:t>
            </a:fld>
            <a:endParaRPr lang="de-A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16</a:t>
            </a:fld>
            <a:endParaRPr lang="de-A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Didaktisches Szenario: Als erste Näherung können wir darunter eine</a:t>
            </a:r>
          </a:p>
          <a:p>
            <a:r>
              <a:rPr lang="de-AT" dirty="0" smtClean="0"/>
              <a:t>Darstellung eines didaktischen Settings verstehen, das aus einem Arrangement</a:t>
            </a:r>
          </a:p>
          <a:p>
            <a:r>
              <a:rPr lang="de-AT" dirty="0" smtClean="0"/>
              <a:t>(Konfiguration) von sozialen, räumlichen, inhaltlichen und zeitlichen</a:t>
            </a:r>
          </a:p>
          <a:p>
            <a:r>
              <a:rPr lang="de-AT" dirty="0" smtClean="0"/>
              <a:t>Variablen gebildet wird (= Handlungsmuster). Die Beschreibung ist dabei so</a:t>
            </a:r>
          </a:p>
          <a:p>
            <a:r>
              <a:rPr lang="de-AT" dirty="0" smtClean="0"/>
              <a:t>gefasst, dass sie einerseits von unnötigen Einzelheiten der</a:t>
            </a:r>
          </a:p>
          <a:p>
            <a:r>
              <a:rPr lang="de-AT" dirty="0" smtClean="0"/>
              <a:t>Handlungssituation abstrahiert, andererseits aber auch die für die Umsetzung</a:t>
            </a:r>
          </a:p>
          <a:p>
            <a:r>
              <a:rPr lang="de-AT" dirty="0" smtClean="0"/>
              <a:t>notwendigen Voraussetzungen und Umgebungsbedingungen charakterisiert.</a:t>
            </a:r>
          </a:p>
          <a:p>
            <a:endParaRPr lang="de-AT" dirty="0"/>
          </a:p>
        </p:txBody>
      </p:sp>
      <p:sp>
        <p:nvSpPr>
          <p:cNvPr id="4" name="Foliennummernplatzhalter 3"/>
          <p:cNvSpPr>
            <a:spLocks noGrp="1"/>
          </p:cNvSpPr>
          <p:nvPr>
            <p:ph type="sldNum" sz="quarter" idx="10"/>
          </p:nvPr>
        </p:nvSpPr>
        <p:spPr/>
        <p:txBody>
          <a:bodyPr/>
          <a:lstStyle/>
          <a:p>
            <a:fld id="{0D948B11-98C7-46CC-A71D-32AE71CC376C}" type="slidenum">
              <a:rPr lang="de-AT" smtClean="0"/>
              <a:pPr/>
              <a:t>17</a:t>
            </a:fld>
            <a:endParaRPr lang="de-A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18</a:t>
            </a:fld>
            <a:endParaRPr lang="de-A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mn-lt"/>
                <a:ea typeface="+mn-ea"/>
                <a:cs typeface="+mn-cs"/>
              </a:rPr>
              <a:t>The Ball Bearing method (German: </a:t>
            </a:r>
            <a:r>
              <a:rPr lang="en-US" sz="1200" kern="1200" baseline="0" dirty="0" err="1" smtClean="0">
                <a:solidFill>
                  <a:schemeClr val="tx1"/>
                </a:solidFill>
                <a:latin typeface="+mn-lt"/>
                <a:ea typeface="+mn-ea"/>
                <a:cs typeface="+mn-cs"/>
              </a:rPr>
              <a:t>Kugellager</a:t>
            </a:r>
            <a:r>
              <a:rPr lang="en-US" sz="1200" kern="1200" baseline="0" dirty="0" smtClean="0">
                <a:solidFill>
                  <a:schemeClr val="tx1"/>
                </a:solidFill>
                <a:latin typeface="+mn-lt"/>
                <a:ea typeface="+mn-ea"/>
                <a:cs typeface="+mn-cs"/>
              </a:rPr>
              <a:t>) can be used to prevent an endless sequence of ”talks in front of an audience”. For instance, different student speakers may one by one present different eLearning standards to the audience. These series of talks tend to get boring for the audience. The activation of the learner audience is low; many times students are just waiting for</a:t>
            </a:r>
          </a:p>
          <a:p>
            <a:r>
              <a:rPr lang="de-AT" sz="1200" kern="1200" baseline="0" dirty="0" err="1" smtClean="0">
                <a:solidFill>
                  <a:schemeClr val="tx1"/>
                </a:solidFill>
                <a:latin typeface="+mn-lt"/>
                <a:ea typeface="+mn-ea"/>
                <a:cs typeface="+mn-cs"/>
              </a:rPr>
              <a:t>their</a:t>
            </a:r>
            <a:r>
              <a:rPr lang="de-AT" sz="1200" kern="1200" baseline="0" dirty="0" smtClean="0">
                <a:solidFill>
                  <a:schemeClr val="tx1"/>
                </a:solidFill>
                <a:latin typeface="+mn-lt"/>
                <a:ea typeface="+mn-ea"/>
                <a:cs typeface="+mn-cs"/>
              </a:rPr>
              <a:t> turn to </a:t>
            </a:r>
            <a:r>
              <a:rPr lang="de-AT" sz="1200" kern="1200" baseline="0" dirty="0" err="1" smtClean="0">
                <a:solidFill>
                  <a:schemeClr val="tx1"/>
                </a:solidFill>
                <a:latin typeface="+mn-lt"/>
                <a:ea typeface="+mn-ea"/>
                <a:cs typeface="+mn-cs"/>
              </a:rPr>
              <a:t>present</a:t>
            </a:r>
            <a:r>
              <a:rPr lang="de-AT"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To understand the specifics of the Educational Scenario Ball Bearing, we continue our above mentioned example of 40 participants of the block inside the Educational Technology II course.</a:t>
            </a:r>
          </a:p>
          <a:p>
            <a:r>
              <a:rPr lang="en-US" sz="1200" kern="1200" baseline="0" dirty="0" smtClean="0">
                <a:solidFill>
                  <a:schemeClr val="tx1"/>
                </a:solidFill>
                <a:latin typeface="+mn-lt"/>
                <a:ea typeface="+mn-ea"/>
                <a:cs typeface="+mn-cs"/>
              </a:rPr>
              <a:t>For the implementation of the Ball Bearing method, we first distributed informational material on eLearning standards. In groups of four persons, the students investigated one of ten different</a:t>
            </a:r>
          </a:p>
          <a:p>
            <a:r>
              <a:rPr lang="en-US" sz="1200" kern="1200" baseline="0" dirty="0" smtClean="0">
                <a:solidFill>
                  <a:schemeClr val="tx1"/>
                </a:solidFill>
                <a:latin typeface="+mn-lt"/>
                <a:ea typeface="+mn-ea"/>
                <a:cs typeface="+mn-cs"/>
              </a:rPr>
              <a:t>eLearning standards. After the group investigations, half the course participants formed an inner circle, while the other half formed an opposing outer circle. The inner circle of learners– and this is the reason for calling this Educational Scenario “Ball Bearing” – is shifted one station clockwise each time a central signal is given. During a fixed time frame (e.g., five minutes), the members of the groups in the inner circle present their findings using posters, notes or even computer presentations. The outer circle remains fixed as the inner circle wanders by a central signal (e.g. a bell) to the next station. When the circle is thus completed, the participants change roles – the inner circle people switch with the outer circle people and the second half of the Ball Bearing process begins by repetition of the procedure just described, a project work by DUK students where the Ball Bearing scenario is explained via a Flash </a:t>
            </a:r>
            <a:r>
              <a:rPr lang="de-AT" sz="1200" kern="1200" baseline="0" dirty="0" err="1" smtClean="0">
                <a:solidFill>
                  <a:schemeClr val="tx1"/>
                </a:solidFill>
                <a:latin typeface="+mn-lt"/>
                <a:ea typeface="+mn-ea"/>
                <a:cs typeface="+mn-cs"/>
              </a:rPr>
              <a:t>animation</a:t>
            </a:r>
            <a:r>
              <a:rPr lang="de-AT" sz="1200" kern="1200" baseline="0" dirty="0" smtClean="0">
                <a:solidFill>
                  <a:schemeClr val="tx1"/>
                </a:solidFill>
                <a:latin typeface="+mn-lt"/>
                <a:ea typeface="+mn-ea"/>
                <a:cs typeface="+mn-cs"/>
              </a:rPr>
              <a:t> in German).</a:t>
            </a:r>
          </a:p>
        </p:txBody>
      </p:sp>
      <p:sp>
        <p:nvSpPr>
          <p:cNvPr id="4" name="Foliennummernplatzhalter 3"/>
          <p:cNvSpPr>
            <a:spLocks noGrp="1"/>
          </p:cNvSpPr>
          <p:nvPr>
            <p:ph type="sldNum" sz="quarter" idx="10"/>
          </p:nvPr>
        </p:nvSpPr>
        <p:spPr/>
        <p:txBody>
          <a:bodyPr/>
          <a:lstStyle/>
          <a:p>
            <a:fld id="{0D948B11-98C7-46CC-A71D-32AE71CC376C}" type="slidenum">
              <a:rPr lang="de-AT" smtClean="0"/>
              <a:pPr/>
              <a:t>19</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2</a:t>
            </a:fld>
            <a:endParaRPr lang="de-A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20</a:t>
            </a:fld>
            <a:endParaRPr lang="de-A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21</a:t>
            </a:fld>
            <a:endParaRPr lang="de-A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948B11-98C7-46CC-A71D-32AE71CC376C}" type="slidenum">
              <a:rPr lang="de-AT" smtClean="0"/>
              <a:pPr/>
              <a:t>22</a:t>
            </a:fld>
            <a:endParaRPr lang="de-A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23</a:t>
            </a:fld>
            <a:endParaRPr lang="de-A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24</a:t>
            </a:fld>
            <a:endParaRPr lang="de-A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25</a:t>
            </a:fld>
            <a:endParaRPr lang="de-A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26</a:t>
            </a:fld>
            <a:endParaRPr lang="de-A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Entering </a:t>
            </a:r>
            <a:r>
              <a:rPr lang="de-AT" dirty="0" err="1" smtClean="0"/>
              <a:t>room</a:t>
            </a:r>
            <a:r>
              <a:rPr lang="de-AT" dirty="0" smtClean="0"/>
              <a:t>, </a:t>
            </a:r>
            <a:r>
              <a:rPr lang="de-AT" dirty="0" err="1" smtClean="0"/>
              <a:t>lecture</a:t>
            </a:r>
            <a:endParaRPr lang="de-AT" dirty="0"/>
          </a:p>
        </p:txBody>
      </p:sp>
      <p:sp>
        <p:nvSpPr>
          <p:cNvPr id="4" name="Foliennummernplatzhalter 3"/>
          <p:cNvSpPr>
            <a:spLocks noGrp="1"/>
          </p:cNvSpPr>
          <p:nvPr>
            <p:ph type="sldNum" sz="quarter" idx="10"/>
          </p:nvPr>
        </p:nvSpPr>
        <p:spPr/>
        <p:txBody>
          <a:bodyPr/>
          <a:lstStyle/>
          <a:p>
            <a:fld id="{0D948B11-98C7-46CC-A71D-32AE71CC376C}" type="slidenum">
              <a:rPr lang="de-AT" smtClean="0"/>
              <a:pPr/>
              <a:t>27</a:t>
            </a:fld>
            <a:endParaRPr lang="de-A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28</a:t>
            </a:fld>
            <a:endParaRPr lang="de-A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Time</a:t>
            </a:r>
            <a:r>
              <a:rPr lang="de-AT" baseline="0" dirty="0" smtClean="0"/>
              <a:t> </a:t>
            </a:r>
            <a:r>
              <a:rPr lang="de-AT" baseline="0" dirty="0" err="1" smtClean="0"/>
              <a:t>table</a:t>
            </a:r>
            <a:endParaRPr lang="de-AT" dirty="0"/>
          </a:p>
        </p:txBody>
      </p:sp>
      <p:sp>
        <p:nvSpPr>
          <p:cNvPr id="4" name="Foliennummernplatzhalter 3"/>
          <p:cNvSpPr>
            <a:spLocks noGrp="1"/>
          </p:cNvSpPr>
          <p:nvPr>
            <p:ph type="sldNum" sz="quarter" idx="10"/>
          </p:nvPr>
        </p:nvSpPr>
        <p:spPr/>
        <p:txBody>
          <a:bodyPr/>
          <a:lstStyle/>
          <a:p>
            <a:fld id="{0D948B11-98C7-46CC-A71D-32AE71CC376C}" type="slidenum">
              <a:rPr lang="de-AT" smtClean="0"/>
              <a:pPr/>
              <a:t>29</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a:t>
            </a:fld>
            <a:endParaRPr lang="de-A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30</a:t>
            </a:fld>
            <a:endParaRPr lang="de-A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31</a:t>
            </a:fld>
            <a:endParaRPr lang="de-A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32</a:t>
            </a:fld>
            <a:endParaRPr lang="de-A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33</a:t>
            </a:fld>
            <a:endParaRPr lang="de-A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34</a:t>
            </a:fld>
            <a:endParaRPr lang="de-A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35</a:t>
            </a:fld>
            <a:endParaRPr lang="de-A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36</a:t>
            </a:fld>
            <a:endParaRPr lang="de-A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37</a:t>
            </a:fld>
            <a:endParaRPr lang="de-A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38</a:t>
            </a:fld>
            <a:endParaRPr lang="de-A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39</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a:t>
            </a:fld>
            <a:endParaRPr lang="de-A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40</a:t>
            </a:fld>
            <a:endParaRPr lang="de-A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41</a:t>
            </a:fld>
            <a:endParaRPr lang="de-A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42</a:t>
            </a:fld>
            <a:endParaRPr lang="de-A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43</a:t>
            </a:fld>
            <a:endParaRPr lang="de-A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44</a:t>
            </a:fld>
            <a:endParaRPr lang="de-A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45</a:t>
            </a:fld>
            <a:endParaRPr lang="de-A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46</a:t>
            </a:fld>
            <a:endParaRPr lang="de-A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47</a:t>
            </a:fld>
            <a:endParaRPr lang="de-A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48</a:t>
            </a:fld>
            <a:endParaRPr lang="de-A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49</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5</a:t>
            </a:fld>
            <a:endParaRPr lang="de-A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50</a:t>
            </a:fld>
            <a:endParaRPr lang="de-A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51</a:t>
            </a:fld>
            <a:endParaRPr lang="de-A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52</a:t>
            </a:fld>
            <a:endParaRPr lang="de-A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53</a:t>
            </a:fld>
            <a:endParaRPr lang="de-A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54</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6</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7</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8</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0D948B11-98C7-46CC-A71D-32AE71CC376C}" type="slidenum">
              <a:rPr lang="de-AT" smtClean="0"/>
              <a:pPr/>
              <a:t>9</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813A90B-78CD-412A-A216-33D2CAECF836}" type="datetimeFigureOut">
              <a:rPr lang="de-DE" smtClean="0"/>
              <a:pPr/>
              <a:t>19.01.2010</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BF8BFFA-86B6-4630-BB0F-40712DED5CC0}"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3A90B-78CD-412A-A216-33D2CAECF836}" type="datetimeFigureOut">
              <a:rPr lang="de-DE" smtClean="0"/>
              <a:pPr/>
              <a:t>19.01.2010</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8BFFA-86B6-4630-BB0F-40712DED5CC0}"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gi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hyperlink" Target="http://creativecommons.org/licenses/by-nc-sa/2.0/at/"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9.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8.png"/><Relationship Id="rId18" Type="http://schemas.openxmlformats.org/officeDocument/2006/relationships/image" Target="../media/image1.gif"/><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9.png"/><Relationship Id="rId17" Type="http://schemas.openxmlformats.org/officeDocument/2006/relationships/image" Target="../media/image16.png"/><Relationship Id="rId2" Type="http://schemas.openxmlformats.org/officeDocument/2006/relationships/notesSlide" Target="../notesSlides/notesSlide54.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11.png"/><Relationship Id="rId19" Type="http://schemas.openxmlformats.org/officeDocument/2006/relationships/hyperlink" Target="http://creativecommons.org/licenses/by-nc-sa/2.0/at/" TargetMode="External"/><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2844" y="3000372"/>
            <a:ext cx="8715436" cy="2215991"/>
          </a:xfrm>
          <a:prstGeom prst="rect">
            <a:avLst/>
          </a:prstGeom>
          <a:noFill/>
        </p:spPr>
        <p:txBody>
          <a:bodyPr wrap="square" rtlCol="0">
            <a:spAutoFit/>
          </a:bodyPr>
          <a:lstStyle/>
          <a:p>
            <a:pPr algn="r"/>
            <a:r>
              <a:rPr lang="de-AT" sz="3600" b="1" dirty="0" smtClean="0">
                <a:latin typeface="Franklin Gothic Demi" pitchFamily="34" charset="0"/>
              </a:rPr>
              <a:t>Educat</a:t>
            </a:r>
            <a:r>
              <a:rPr lang="de-AT" sz="3600" b="1" dirty="0" smtClean="0">
                <a:solidFill>
                  <a:srgbClr val="0070C0"/>
                </a:solidFill>
                <a:latin typeface="Franklin Gothic Demi" pitchFamily="34" charset="0"/>
              </a:rPr>
              <a:t>i</a:t>
            </a:r>
            <a:r>
              <a:rPr lang="de-AT" sz="3600" b="1" dirty="0" smtClean="0">
                <a:latin typeface="Franklin Gothic Demi" pitchFamily="34" charset="0"/>
              </a:rPr>
              <a:t>onal </a:t>
            </a:r>
            <a:r>
              <a:rPr lang="de-AT" sz="3600" b="1" dirty="0" err="1" smtClean="0">
                <a:latin typeface="Franklin Gothic Demi" pitchFamily="34" charset="0"/>
              </a:rPr>
              <a:t>Taxonomy</a:t>
            </a:r>
            <a:endParaRPr lang="de-AT" sz="3600" b="1" dirty="0">
              <a:latin typeface="Franklin Gothic Demi" pitchFamily="34" charset="0"/>
            </a:endParaRPr>
          </a:p>
          <a:p>
            <a:pPr algn="r"/>
            <a:r>
              <a:rPr lang="de-AT" sz="3600" dirty="0" smtClean="0">
                <a:latin typeface="Franklin Gothic Demi" pitchFamily="34" charset="0"/>
              </a:rPr>
              <a:t>&amp;</a:t>
            </a:r>
            <a:r>
              <a:rPr lang="de-AT" sz="3600" b="1" dirty="0" smtClean="0">
                <a:latin typeface="Franklin Gothic Demi" pitchFamily="34" charset="0"/>
              </a:rPr>
              <a:t> Pattern Approach</a:t>
            </a:r>
          </a:p>
          <a:p>
            <a:pPr algn="r"/>
            <a:r>
              <a:rPr lang="en-US" sz="2400" b="1" dirty="0" smtClean="0">
                <a:solidFill>
                  <a:schemeClr val="bg1">
                    <a:lumMod val="50000"/>
                  </a:schemeClr>
                </a:solidFill>
              </a:rPr>
              <a:t>Are There Benefits for Educational Scenarios from Exploring Alexander's fifteen properties of living centers?</a:t>
            </a:r>
            <a:endParaRPr lang="de-AT" sz="2400" b="1" dirty="0" smtClean="0">
              <a:solidFill>
                <a:schemeClr val="bg1">
                  <a:lumMod val="50000"/>
                </a:schemeClr>
              </a:solidFill>
            </a:endParaRPr>
          </a:p>
          <a:p>
            <a:pPr algn="r"/>
            <a:endParaRPr lang="de-AT" dirty="0" smtClean="0"/>
          </a:p>
        </p:txBody>
      </p:sp>
      <p:sp>
        <p:nvSpPr>
          <p:cNvPr id="5" name="Rechteck 4"/>
          <p:cNvSpPr/>
          <p:nvPr/>
        </p:nvSpPr>
        <p:spPr>
          <a:xfrm>
            <a:off x="6286512" y="5072074"/>
            <a:ext cx="2547492" cy="923330"/>
          </a:xfrm>
          <a:prstGeom prst="rect">
            <a:avLst/>
          </a:prstGeom>
        </p:spPr>
        <p:txBody>
          <a:bodyPr wrap="none">
            <a:spAutoFit/>
          </a:bodyPr>
          <a:lstStyle/>
          <a:p>
            <a:pPr algn="r"/>
            <a:r>
              <a:rPr lang="nl-NL" b="1" dirty="0" smtClean="0"/>
              <a:t>Peter Baumgartner</a:t>
            </a:r>
          </a:p>
          <a:p>
            <a:pPr algn="r"/>
            <a:r>
              <a:rPr lang="nl-NL" b="1" dirty="0" smtClean="0"/>
              <a:t>Reinhard Bauer</a:t>
            </a:r>
          </a:p>
          <a:p>
            <a:pPr algn="r"/>
            <a:r>
              <a:rPr lang="nl-NL" dirty="0" smtClean="0">
                <a:solidFill>
                  <a:schemeClr val="bg1">
                    <a:lumMod val="50000"/>
                  </a:schemeClr>
                </a:solidFill>
              </a:rPr>
              <a:t>Danube University Krems</a:t>
            </a:r>
          </a:p>
        </p:txBody>
      </p:sp>
      <p:pic>
        <p:nvPicPr>
          <p:cNvPr id="10" name="Picture 2" descr="C:\Users\Reinhard Bauer\Desktop\ICERI 2009\Grafiken_Präsentation\DonauUniKlein.gif"/>
          <p:cNvPicPr>
            <a:picLocks noChangeAspect="1" noChangeArrowheads="1"/>
          </p:cNvPicPr>
          <p:nvPr/>
        </p:nvPicPr>
        <p:blipFill>
          <a:blip r:embed="rId3" cstate="print"/>
          <a:srcRect/>
          <a:stretch>
            <a:fillRect/>
          </a:stretch>
        </p:blipFill>
        <p:spPr bwMode="auto">
          <a:xfrm>
            <a:off x="8143900" y="5929330"/>
            <a:ext cx="666735" cy="666735"/>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1643042" y="0"/>
            <a:ext cx="1188345" cy="92867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857488" y="0"/>
            <a:ext cx="2376721" cy="1928826"/>
          </a:xfrm>
          <a:prstGeom prst="rect">
            <a:avLst/>
          </a:prstGeom>
          <a:noFill/>
          <a:ln w="50800" cmpd="sng">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5286380" y="0"/>
            <a:ext cx="1188376" cy="928694"/>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6500826" y="0"/>
            <a:ext cx="1188376" cy="928694"/>
          </a:xfrm>
          <a:prstGeom prst="rect">
            <a:avLst/>
          </a:prstGeom>
          <a:noFill/>
          <a:ln w="9525">
            <a:noFill/>
            <a:miter lim="800000"/>
            <a:headEnd/>
            <a:tailEnd/>
          </a:ln>
        </p:spPr>
      </p:pic>
      <p:pic>
        <p:nvPicPr>
          <p:cNvPr id="1033" name="Picture 9"/>
          <p:cNvPicPr>
            <a:picLocks noChangeAspect="1" noChangeArrowheads="1"/>
          </p:cNvPicPr>
          <p:nvPr/>
        </p:nvPicPr>
        <p:blipFill>
          <a:blip r:embed="rId8" cstate="print"/>
          <a:srcRect/>
          <a:stretch>
            <a:fillRect/>
          </a:stretch>
        </p:blipFill>
        <p:spPr bwMode="auto">
          <a:xfrm>
            <a:off x="7715272" y="0"/>
            <a:ext cx="1188376" cy="928694"/>
          </a:xfrm>
          <a:prstGeom prst="rect">
            <a:avLst/>
          </a:prstGeom>
          <a:noFill/>
          <a:ln w="9525">
            <a:no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1643042" y="1000108"/>
            <a:ext cx="1188376" cy="928694"/>
          </a:xfrm>
          <a:prstGeom prst="rect">
            <a:avLst/>
          </a:prstGeom>
          <a:noFill/>
          <a:ln w="9525">
            <a:noFill/>
            <a:miter lim="800000"/>
            <a:headEnd/>
            <a:tailEnd/>
          </a:ln>
        </p:spPr>
      </p:pic>
      <p:pic>
        <p:nvPicPr>
          <p:cNvPr id="1035" name="Picture 11"/>
          <p:cNvPicPr>
            <a:picLocks noChangeAspect="1" noChangeArrowheads="1"/>
          </p:cNvPicPr>
          <p:nvPr/>
        </p:nvPicPr>
        <p:blipFill>
          <a:blip r:embed="rId10" cstate="print"/>
          <a:srcRect/>
          <a:stretch>
            <a:fillRect/>
          </a:stretch>
        </p:blipFill>
        <p:spPr bwMode="auto">
          <a:xfrm>
            <a:off x="6500826" y="1071546"/>
            <a:ext cx="1188376" cy="928694"/>
          </a:xfrm>
          <a:prstGeom prst="rect">
            <a:avLst/>
          </a:prstGeom>
          <a:noFill/>
          <a:ln w="9525">
            <a:noFill/>
            <a:miter lim="800000"/>
            <a:headEnd/>
            <a:tailEnd/>
          </a:ln>
        </p:spPr>
      </p:pic>
      <p:pic>
        <p:nvPicPr>
          <p:cNvPr id="1036" name="Picture 12"/>
          <p:cNvPicPr>
            <a:picLocks noChangeAspect="1" noChangeArrowheads="1"/>
          </p:cNvPicPr>
          <p:nvPr/>
        </p:nvPicPr>
        <p:blipFill>
          <a:blip r:embed="rId11" cstate="print"/>
          <a:srcRect/>
          <a:stretch>
            <a:fillRect/>
          </a:stretch>
        </p:blipFill>
        <p:spPr bwMode="auto">
          <a:xfrm>
            <a:off x="5286380" y="1000108"/>
            <a:ext cx="1188376" cy="928694"/>
          </a:xfrm>
          <a:prstGeom prst="rect">
            <a:avLst/>
          </a:prstGeom>
          <a:noFill/>
          <a:ln w="9525">
            <a:noFill/>
            <a:miter lim="800000"/>
            <a:headEnd/>
            <a:tailEnd/>
          </a:ln>
        </p:spPr>
      </p:pic>
      <p:pic>
        <p:nvPicPr>
          <p:cNvPr id="1037" name="Picture 13"/>
          <p:cNvPicPr>
            <a:picLocks noChangeAspect="1" noChangeArrowheads="1"/>
          </p:cNvPicPr>
          <p:nvPr/>
        </p:nvPicPr>
        <p:blipFill>
          <a:blip r:embed="rId12" cstate="print"/>
          <a:srcRect/>
          <a:stretch>
            <a:fillRect/>
          </a:stretch>
        </p:blipFill>
        <p:spPr bwMode="auto">
          <a:xfrm>
            <a:off x="7715272" y="1071546"/>
            <a:ext cx="1188376" cy="928694"/>
          </a:xfrm>
          <a:prstGeom prst="rect">
            <a:avLst/>
          </a:prstGeom>
          <a:noFill/>
          <a:ln w="9525">
            <a:noFill/>
            <a:miter lim="800000"/>
            <a:headEnd/>
            <a:tailEnd/>
          </a:ln>
        </p:spPr>
      </p:pic>
      <p:pic>
        <p:nvPicPr>
          <p:cNvPr id="1038" name="Picture 14"/>
          <p:cNvPicPr>
            <a:picLocks noChangeAspect="1" noChangeArrowheads="1"/>
          </p:cNvPicPr>
          <p:nvPr/>
        </p:nvPicPr>
        <p:blipFill>
          <a:blip r:embed="rId13" cstate="print"/>
          <a:srcRect/>
          <a:stretch>
            <a:fillRect/>
          </a:stretch>
        </p:blipFill>
        <p:spPr bwMode="auto">
          <a:xfrm>
            <a:off x="4071934" y="2000240"/>
            <a:ext cx="1188376" cy="928694"/>
          </a:xfrm>
          <a:prstGeom prst="rect">
            <a:avLst/>
          </a:prstGeom>
          <a:noFill/>
          <a:ln w="9525">
            <a:noFill/>
            <a:miter lim="800000"/>
            <a:headEnd/>
            <a:tailEnd/>
          </a:ln>
        </p:spPr>
      </p:pic>
      <p:pic>
        <p:nvPicPr>
          <p:cNvPr id="1039" name="Picture 15"/>
          <p:cNvPicPr>
            <a:picLocks noChangeAspect="1" noChangeArrowheads="1"/>
          </p:cNvPicPr>
          <p:nvPr/>
        </p:nvPicPr>
        <p:blipFill>
          <a:blip r:embed="rId14" cstate="print"/>
          <a:srcRect/>
          <a:stretch>
            <a:fillRect/>
          </a:stretch>
        </p:blipFill>
        <p:spPr bwMode="auto">
          <a:xfrm>
            <a:off x="2857488" y="2000240"/>
            <a:ext cx="1188376" cy="928694"/>
          </a:xfrm>
          <a:prstGeom prst="rect">
            <a:avLst/>
          </a:prstGeom>
          <a:noFill/>
          <a:ln w="9525">
            <a:noFill/>
            <a:miter lim="800000"/>
            <a:headEnd/>
            <a:tailEnd/>
          </a:ln>
        </p:spPr>
      </p:pic>
      <p:pic>
        <p:nvPicPr>
          <p:cNvPr id="1040" name="Picture 16"/>
          <p:cNvPicPr>
            <a:picLocks noChangeAspect="1" noChangeArrowheads="1"/>
          </p:cNvPicPr>
          <p:nvPr/>
        </p:nvPicPr>
        <p:blipFill>
          <a:blip r:embed="rId15" cstate="print"/>
          <a:srcRect/>
          <a:stretch>
            <a:fillRect/>
          </a:stretch>
        </p:blipFill>
        <p:spPr bwMode="auto">
          <a:xfrm>
            <a:off x="5286380" y="2000240"/>
            <a:ext cx="1188376" cy="928694"/>
          </a:xfrm>
          <a:prstGeom prst="rect">
            <a:avLst/>
          </a:prstGeom>
          <a:noFill/>
          <a:ln w="9525">
            <a:noFill/>
            <a:miter lim="800000"/>
            <a:headEnd/>
            <a:tailEnd/>
          </a:ln>
        </p:spPr>
      </p:pic>
      <p:pic>
        <p:nvPicPr>
          <p:cNvPr id="1041" name="Picture 17"/>
          <p:cNvPicPr>
            <a:picLocks noChangeAspect="1" noChangeArrowheads="1"/>
          </p:cNvPicPr>
          <p:nvPr/>
        </p:nvPicPr>
        <p:blipFill>
          <a:blip r:embed="rId16" cstate="print"/>
          <a:srcRect/>
          <a:stretch>
            <a:fillRect/>
          </a:stretch>
        </p:blipFill>
        <p:spPr bwMode="auto">
          <a:xfrm>
            <a:off x="6500826" y="2000240"/>
            <a:ext cx="1188376" cy="928694"/>
          </a:xfrm>
          <a:prstGeom prst="rect">
            <a:avLst/>
          </a:prstGeom>
          <a:noFill/>
          <a:ln w="9525">
            <a:noFill/>
            <a:miter lim="800000"/>
            <a:headEnd/>
            <a:tailEnd/>
          </a:ln>
        </p:spPr>
      </p:pic>
      <p:pic>
        <p:nvPicPr>
          <p:cNvPr id="1042" name="Picture 18"/>
          <p:cNvPicPr>
            <a:picLocks noChangeAspect="1" noChangeArrowheads="1"/>
          </p:cNvPicPr>
          <p:nvPr/>
        </p:nvPicPr>
        <p:blipFill>
          <a:blip r:embed="rId17" cstate="print"/>
          <a:srcRect/>
          <a:stretch>
            <a:fillRect/>
          </a:stretch>
        </p:blipFill>
        <p:spPr bwMode="auto">
          <a:xfrm>
            <a:off x="1643042" y="2000240"/>
            <a:ext cx="1188376" cy="928694"/>
          </a:xfrm>
          <a:prstGeom prst="rect">
            <a:avLst/>
          </a:prstGeom>
          <a:noFill/>
          <a:ln w="9525">
            <a:noFill/>
            <a:miter lim="800000"/>
            <a:headEnd/>
            <a:tailEnd/>
          </a:ln>
        </p:spPr>
      </p:pic>
      <p:pic>
        <p:nvPicPr>
          <p:cNvPr id="1043" name="Picture 19"/>
          <p:cNvPicPr>
            <a:picLocks noChangeAspect="1" noChangeArrowheads="1"/>
          </p:cNvPicPr>
          <p:nvPr/>
        </p:nvPicPr>
        <p:blipFill>
          <a:blip r:embed="rId18" cstate="print"/>
          <a:srcRect/>
          <a:stretch>
            <a:fillRect/>
          </a:stretch>
        </p:blipFill>
        <p:spPr bwMode="auto">
          <a:xfrm>
            <a:off x="7715272" y="2000240"/>
            <a:ext cx="1188376" cy="928694"/>
          </a:xfrm>
          <a:prstGeom prst="rect">
            <a:avLst/>
          </a:prstGeom>
          <a:noFill/>
          <a:ln w="9525">
            <a:noFill/>
            <a:miter lim="800000"/>
            <a:headEnd/>
            <a:tailEnd/>
          </a:ln>
        </p:spPr>
      </p:pic>
      <p:sp>
        <p:nvSpPr>
          <p:cNvPr id="20" name="Rechteck 19"/>
          <p:cNvSpPr/>
          <p:nvPr/>
        </p:nvSpPr>
        <p:spPr>
          <a:xfrm>
            <a:off x="214282" y="1714488"/>
            <a:ext cx="1357354" cy="830997"/>
          </a:xfrm>
          <a:prstGeom prst="rect">
            <a:avLst/>
          </a:prstGeom>
        </p:spPr>
        <p:txBody>
          <a:bodyPr wrap="square">
            <a:spAutoFit/>
          </a:bodyPr>
          <a:lstStyle/>
          <a:p>
            <a:r>
              <a:rPr lang="en-US" sz="1200" dirty="0" smtClean="0"/>
              <a:t>This slide set is licensed under a Creative Commons license:</a:t>
            </a:r>
            <a:endParaRPr lang="de-AT" sz="1200" dirty="0"/>
          </a:p>
        </p:txBody>
      </p:sp>
      <p:pic>
        <p:nvPicPr>
          <p:cNvPr id="21" name="Picture 7" descr="CC-License">
            <a:hlinkClick r:id="rId19"/>
          </p:cNvPr>
          <p:cNvPicPr>
            <a:picLocks noChangeAspect="1" noChangeArrowheads="1"/>
          </p:cNvPicPr>
          <p:nvPr/>
        </p:nvPicPr>
        <p:blipFill>
          <a:blip r:embed="rId20" cstate="print"/>
          <a:srcRect/>
          <a:stretch>
            <a:fillRect/>
          </a:stretch>
        </p:blipFill>
        <p:spPr bwMode="auto">
          <a:xfrm>
            <a:off x="285720" y="2571744"/>
            <a:ext cx="1117600" cy="39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5" name="Abgerundetes Rechteck 4"/>
          <p:cNvSpPr/>
          <p:nvPr/>
        </p:nvSpPr>
        <p:spPr>
          <a:xfrm>
            <a:off x="3571868" y="1142984"/>
            <a:ext cx="5572132" cy="1857388"/>
          </a:xfrm>
          <a:prstGeom prst="roundRect">
            <a:avLst/>
          </a:prstGeom>
          <a:solidFill>
            <a:schemeClr val="bg1">
              <a:lumMod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de-AT" sz="2400" b="1" dirty="0" smtClean="0">
              <a:solidFill>
                <a:prstClr val="black"/>
              </a:solidFill>
            </a:endParaRPr>
          </a:p>
          <a:p>
            <a:pPr lvl="0" algn="r"/>
            <a:r>
              <a:rPr lang="de-AT" sz="2800" b="1" dirty="0" smtClean="0">
                <a:solidFill>
                  <a:prstClr val="black"/>
                </a:solidFill>
              </a:rPr>
              <a:t>SEMINARS</a:t>
            </a:r>
          </a:p>
          <a:p>
            <a:pPr lvl="0" algn="r"/>
            <a:r>
              <a:rPr lang="de-AT" sz="2400" b="1" dirty="0" smtClean="0">
                <a:solidFill>
                  <a:prstClr val="black"/>
                </a:solidFill>
              </a:rPr>
              <a:t>A </a:t>
            </a:r>
            <a:r>
              <a:rPr lang="de-AT" sz="2400" b="1" dirty="0" err="1" smtClean="0">
                <a:solidFill>
                  <a:prstClr val="black"/>
                </a:solidFill>
              </a:rPr>
              <a:t>Pedagogical</a:t>
            </a:r>
            <a:r>
              <a:rPr lang="de-AT" sz="2400" b="1" dirty="0" smtClean="0">
                <a:solidFill>
                  <a:prstClr val="black"/>
                </a:solidFill>
              </a:rPr>
              <a:t> Pattern Language</a:t>
            </a:r>
          </a:p>
          <a:p>
            <a:pPr lvl="0" algn="r"/>
            <a:r>
              <a:rPr lang="de-AT" sz="2400" b="1" dirty="0" err="1" smtClean="0">
                <a:solidFill>
                  <a:prstClr val="black"/>
                </a:solidFill>
              </a:rPr>
              <a:t>about</a:t>
            </a:r>
            <a:r>
              <a:rPr lang="de-AT" sz="2400" b="1" dirty="0" smtClean="0">
                <a:solidFill>
                  <a:prstClr val="black"/>
                </a:solidFill>
              </a:rPr>
              <a:t> </a:t>
            </a:r>
            <a:r>
              <a:rPr lang="de-AT" sz="2400" b="1" dirty="0" err="1" smtClean="0">
                <a:solidFill>
                  <a:prstClr val="black"/>
                </a:solidFill>
              </a:rPr>
              <a:t>teaching</a:t>
            </a:r>
            <a:r>
              <a:rPr lang="de-AT" sz="2400" b="1" dirty="0" smtClean="0">
                <a:solidFill>
                  <a:prstClr val="black"/>
                </a:solidFill>
              </a:rPr>
              <a:t> </a:t>
            </a:r>
            <a:r>
              <a:rPr lang="de-AT" sz="2400" b="1" dirty="0" err="1" smtClean="0">
                <a:solidFill>
                  <a:prstClr val="black"/>
                </a:solidFill>
              </a:rPr>
              <a:t>seminars</a:t>
            </a:r>
            <a:r>
              <a:rPr lang="de-AT" sz="2400" b="1" dirty="0" smtClean="0">
                <a:solidFill>
                  <a:prstClr val="black"/>
                </a:solidFill>
              </a:rPr>
              <a:t> </a:t>
            </a:r>
            <a:r>
              <a:rPr lang="de-AT" sz="2400" b="1" dirty="0" err="1" smtClean="0">
                <a:solidFill>
                  <a:prstClr val="black"/>
                </a:solidFill>
              </a:rPr>
              <a:t>effectively</a:t>
            </a:r>
            <a:endParaRPr lang="de-AT" sz="2400" b="1" dirty="0" smtClean="0">
              <a:solidFill>
                <a:prstClr val="black"/>
              </a:solidFill>
            </a:endParaRPr>
          </a:p>
          <a:p>
            <a:pPr lvl="0" algn="r"/>
            <a:r>
              <a:rPr lang="de-AT" sz="2400" dirty="0" smtClean="0">
                <a:solidFill>
                  <a:prstClr val="black"/>
                </a:solidFill>
              </a:rPr>
              <a:t> – Astrid Fricke &amp; Markus </a:t>
            </a:r>
            <a:r>
              <a:rPr lang="de-AT" sz="2400" dirty="0" err="1" smtClean="0">
                <a:solidFill>
                  <a:prstClr val="black"/>
                </a:solidFill>
              </a:rPr>
              <a:t>Völter</a:t>
            </a:r>
            <a:r>
              <a:rPr lang="de-AT" sz="2400" dirty="0" smtClean="0">
                <a:solidFill>
                  <a:prstClr val="black"/>
                </a:solidFill>
              </a:rPr>
              <a:t> 2000</a:t>
            </a:r>
          </a:p>
          <a:p>
            <a:pPr algn="r"/>
            <a:endParaRPr lang="de-A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85786" y="2857496"/>
            <a:ext cx="8095101" cy="830997"/>
          </a:xfrm>
          <a:prstGeom prst="rect">
            <a:avLst/>
          </a:prstGeom>
        </p:spPr>
        <p:txBody>
          <a:bodyPr wrap="none">
            <a:spAutoFit/>
          </a:bodyPr>
          <a:lstStyle/>
          <a:p>
            <a:r>
              <a:rPr lang="de-AT" sz="4800" dirty="0" err="1" smtClean="0"/>
              <a:t>Why</a:t>
            </a:r>
            <a:r>
              <a:rPr lang="de-AT" sz="4800" dirty="0" smtClean="0"/>
              <a:t> do </a:t>
            </a:r>
            <a:r>
              <a:rPr lang="de-AT" sz="4800" dirty="0" err="1" smtClean="0"/>
              <a:t>they</a:t>
            </a:r>
            <a:r>
              <a:rPr lang="de-AT" sz="4800" dirty="0" smtClean="0"/>
              <a:t> </a:t>
            </a:r>
            <a:r>
              <a:rPr lang="de-AT" sz="4800" dirty="0" err="1" smtClean="0"/>
              <a:t>need</a:t>
            </a:r>
            <a:r>
              <a:rPr lang="de-AT" sz="4800" dirty="0" smtClean="0"/>
              <a:t> a </a:t>
            </a:r>
            <a:r>
              <a:rPr lang="de-AT" sz="4800" dirty="0" err="1" smtClean="0"/>
              <a:t>taxonomy</a:t>
            </a:r>
            <a:r>
              <a:rPr lang="de-AT" sz="4800" b="1" dirty="0" smtClean="0">
                <a:solidFill>
                  <a:srgbClr val="0070C0"/>
                </a:solidFill>
              </a:rPr>
              <a:t>?</a:t>
            </a:r>
            <a:endParaRPr lang="de-AT" sz="4800" b="1"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8" name="Abgerundetes Rechteck 7"/>
          <p:cNvSpPr/>
          <p:nvPr/>
        </p:nvSpPr>
        <p:spPr>
          <a:xfrm>
            <a:off x="4572000" y="1500174"/>
            <a:ext cx="4214842" cy="642942"/>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Abgerundetes Rechteck 6"/>
          <p:cNvSpPr/>
          <p:nvPr/>
        </p:nvSpPr>
        <p:spPr>
          <a:xfrm>
            <a:off x="2857488" y="2643182"/>
            <a:ext cx="5929354" cy="3071834"/>
          </a:xfrm>
          <a:prstGeom prst="roundRect">
            <a:avLst>
              <a:gd name="adj" fmla="val 16667"/>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Rechteck 1"/>
          <p:cNvSpPr/>
          <p:nvPr/>
        </p:nvSpPr>
        <p:spPr>
          <a:xfrm>
            <a:off x="4620943" y="1500174"/>
            <a:ext cx="4197046" cy="646331"/>
          </a:xfrm>
          <a:prstGeom prst="rect">
            <a:avLst/>
          </a:prstGeom>
          <a:noFill/>
        </p:spPr>
        <p:txBody>
          <a:bodyPr wrap="none">
            <a:spAutoFit/>
          </a:bodyPr>
          <a:lstStyle/>
          <a:p>
            <a:pPr algn="r"/>
            <a:r>
              <a:rPr lang="de-AT" sz="3600" b="1" dirty="0" err="1" smtClean="0"/>
              <a:t>What</a:t>
            </a:r>
            <a:r>
              <a:rPr lang="de-AT" sz="3600" b="1" dirty="0" smtClean="0"/>
              <a:t> </a:t>
            </a:r>
            <a:r>
              <a:rPr lang="de-AT" sz="3600" b="1" dirty="0" err="1" smtClean="0"/>
              <a:t>is</a:t>
            </a:r>
            <a:r>
              <a:rPr lang="de-AT" sz="3600" b="1" dirty="0" smtClean="0"/>
              <a:t> a </a:t>
            </a:r>
            <a:r>
              <a:rPr lang="de-AT" sz="3600" b="1" dirty="0" err="1" smtClean="0"/>
              <a:t>taxonomy</a:t>
            </a:r>
            <a:r>
              <a:rPr lang="de-AT" sz="3600" b="1" dirty="0" smtClean="0"/>
              <a:t>?</a:t>
            </a:r>
            <a:endParaRPr lang="de-AT" sz="3600" b="1" dirty="0"/>
          </a:p>
        </p:txBody>
      </p:sp>
      <p:sp>
        <p:nvSpPr>
          <p:cNvPr id="3" name="Rechteck 2"/>
          <p:cNvSpPr/>
          <p:nvPr/>
        </p:nvSpPr>
        <p:spPr>
          <a:xfrm>
            <a:off x="2571736" y="2714620"/>
            <a:ext cx="6215106" cy="2862322"/>
          </a:xfrm>
          <a:prstGeom prst="rect">
            <a:avLst/>
          </a:prstGeom>
          <a:noFill/>
        </p:spPr>
        <p:txBody>
          <a:bodyPr wrap="square">
            <a:spAutoFit/>
          </a:bodyPr>
          <a:lstStyle/>
          <a:p>
            <a:pPr algn="r"/>
            <a:r>
              <a:rPr lang="de-AT" sz="2400" b="1" i="1" dirty="0" smtClean="0"/>
              <a:t>I </a:t>
            </a:r>
            <a:r>
              <a:rPr lang="de-AT" sz="2400" b="1" i="1" dirty="0" err="1" smtClean="0"/>
              <a:t>understand</a:t>
            </a:r>
            <a:r>
              <a:rPr lang="de-AT" sz="2400" b="1" i="1" dirty="0" smtClean="0"/>
              <a:t> </a:t>
            </a:r>
            <a:r>
              <a:rPr lang="de-AT" sz="2400" b="1" i="1" dirty="0" err="1" smtClean="0"/>
              <a:t>taxonomy</a:t>
            </a:r>
            <a:r>
              <a:rPr lang="de-AT" sz="2400" b="1" i="1" dirty="0" smtClean="0"/>
              <a:t> as a </a:t>
            </a:r>
            <a:r>
              <a:rPr lang="de-AT" sz="2400" b="1" i="1" dirty="0" err="1" smtClean="0"/>
              <a:t>classification</a:t>
            </a:r>
            <a:r>
              <a:rPr lang="de-AT" sz="2400" b="1" i="1" dirty="0" smtClean="0"/>
              <a:t> </a:t>
            </a:r>
            <a:r>
              <a:rPr lang="de-AT" sz="2400" b="1" i="1" dirty="0" err="1" smtClean="0"/>
              <a:t>schema</a:t>
            </a:r>
            <a:r>
              <a:rPr lang="de-AT" sz="2400" b="1" i="1" dirty="0" smtClean="0"/>
              <a:t> </a:t>
            </a:r>
            <a:r>
              <a:rPr lang="de-AT" sz="2400" b="1" i="1" dirty="0" err="1" smtClean="0"/>
              <a:t>built</a:t>
            </a:r>
            <a:r>
              <a:rPr lang="de-AT" sz="2400" b="1" i="1" dirty="0" smtClean="0"/>
              <a:t> </a:t>
            </a:r>
            <a:r>
              <a:rPr lang="de-AT" sz="2400" b="1" i="1" dirty="0" err="1" smtClean="0"/>
              <a:t>by</a:t>
            </a:r>
            <a:r>
              <a:rPr lang="de-AT" sz="2400" b="1" i="1" dirty="0" smtClean="0"/>
              <a:t> a </a:t>
            </a:r>
            <a:r>
              <a:rPr lang="de-AT" sz="2400" b="1" i="1" dirty="0" err="1" smtClean="0"/>
              <a:t>system</a:t>
            </a:r>
            <a:r>
              <a:rPr lang="de-AT" sz="2400" b="1" i="1" dirty="0" smtClean="0"/>
              <a:t> of </a:t>
            </a:r>
            <a:r>
              <a:rPr lang="de-AT" sz="2400" b="1" i="1" dirty="0" err="1" smtClean="0"/>
              <a:t>consistent</a:t>
            </a:r>
            <a:r>
              <a:rPr lang="de-AT" sz="2400" b="1" i="1" dirty="0" smtClean="0"/>
              <a:t> generative </a:t>
            </a:r>
            <a:r>
              <a:rPr lang="de-AT" sz="2400" b="1" i="1" dirty="0" err="1" smtClean="0"/>
              <a:t>principles</a:t>
            </a:r>
            <a:r>
              <a:rPr lang="de-AT" sz="2400" b="1" i="1" dirty="0" smtClean="0"/>
              <a:t>, </a:t>
            </a:r>
            <a:r>
              <a:rPr lang="de-AT" sz="2400" b="1" i="1" dirty="0" err="1" smtClean="0"/>
              <a:t>procedures</a:t>
            </a:r>
            <a:r>
              <a:rPr lang="de-AT" sz="2400" b="1" i="1" dirty="0" smtClean="0"/>
              <a:t> and </a:t>
            </a:r>
            <a:r>
              <a:rPr lang="de-AT" sz="2400" b="1" i="1" dirty="0" err="1" smtClean="0"/>
              <a:t>rules</a:t>
            </a:r>
            <a:r>
              <a:rPr lang="de-AT" sz="2400" b="1" i="1" dirty="0" smtClean="0"/>
              <a:t> </a:t>
            </a:r>
            <a:r>
              <a:rPr lang="de-AT" sz="2400" b="1" i="1" dirty="0" err="1" smtClean="0"/>
              <a:t>guided</a:t>
            </a:r>
            <a:r>
              <a:rPr lang="de-AT" sz="2400" b="1" i="1" dirty="0" smtClean="0"/>
              <a:t> </a:t>
            </a:r>
            <a:r>
              <a:rPr lang="de-AT" sz="2400" b="1" i="1" dirty="0" err="1" smtClean="0"/>
              <a:t>by</a:t>
            </a:r>
            <a:r>
              <a:rPr lang="de-AT" sz="2400" b="1" i="1" dirty="0" smtClean="0"/>
              <a:t> a </a:t>
            </a:r>
            <a:r>
              <a:rPr lang="de-AT" sz="2400" b="1" i="1" dirty="0" err="1" smtClean="0"/>
              <a:t>functional</a:t>
            </a:r>
            <a:r>
              <a:rPr lang="de-AT" sz="2400" b="1" i="1" dirty="0" smtClean="0"/>
              <a:t> </a:t>
            </a:r>
            <a:r>
              <a:rPr lang="de-AT" sz="2400" b="1" i="1" dirty="0" err="1" smtClean="0"/>
              <a:t>logic</a:t>
            </a:r>
            <a:r>
              <a:rPr lang="de-AT" sz="2400" b="1" i="1" dirty="0" smtClean="0"/>
              <a:t> </a:t>
            </a:r>
            <a:r>
              <a:rPr lang="de-AT" sz="2400" b="1" i="1" dirty="0" err="1" smtClean="0"/>
              <a:t>appropriate</a:t>
            </a:r>
            <a:r>
              <a:rPr lang="de-AT" sz="2400" b="1" i="1" dirty="0" smtClean="0"/>
              <a:t> </a:t>
            </a:r>
            <a:r>
              <a:rPr lang="de-AT" sz="2400" b="1" i="1" dirty="0" err="1" smtClean="0"/>
              <a:t>for</a:t>
            </a:r>
            <a:r>
              <a:rPr lang="de-AT" sz="2400" b="1" i="1" dirty="0" smtClean="0"/>
              <a:t> </a:t>
            </a:r>
            <a:r>
              <a:rPr lang="de-AT" sz="2400" b="1" i="1" dirty="0" err="1" smtClean="0"/>
              <a:t>reflecting</a:t>
            </a:r>
            <a:r>
              <a:rPr lang="de-AT" sz="2400" b="1" i="1" dirty="0" smtClean="0"/>
              <a:t> </a:t>
            </a:r>
            <a:r>
              <a:rPr lang="de-AT" sz="2400" b="1" i="1" dirty="0" err="1" smtClean="0"/>
              <a:t>the</a:t>
            </a:r>
            <a:r>
              <a:rPr lang="de-AT" sz="2400" b="1" i="1" dirty="0" smtClean="0"/>
              <a:t> (</a:t>
            </a:r>
            <a:r>
              <a:rPr lang="de-AT" sz="2400" b="1" i="1" dirty="0" err="1" smtClean="0"/>
              <a:t>assumed</a:t>
            </a:r>
            <a:r>
              <a:rPr lang="de-AT" sz="2400" b="1" i="1" dirty="0" smtClean="0"/>
              <a:t>) </a:t>
            </a:r>
            <a:r>
              <a:rPr lang="de-AT" sz="2400" b="1" i="1" dirty="0" err="1" smtClean="0"/>
              <a:t>mechanism</a:t>
            </a:r>
            <a:r>
              <a:rPr lang="de-AT" sz="2400" b="1" i="1" dirty="0" smtClean="0"/>
              <a:t> of </a:t>
            </a:r>
            <a:r>
              <a:rPr lang="de-AT" sz="2400" b="1" i="1" dirty="0" err="1" smtClean="0"/>
              <a:t>action</a:t>
            </a:r>
            <a:r>
              <a:rPr lang="de-AT" sz="2400" b="1" i="1" dirty="0" smtClean="0"/>
              <a:t> of </a:t>
            </a:r>
            <a:r>
              <a:rPr lang="de-AT" sz="2400" b="1" i="1" dirty="0" err="1" smtClean="0"/>
              <a:t>the</a:t>
            </a:r>
            <a:r>
              <a:rPr lang="de-AT" sz="2400" b="1" i="1" dirty="0" smtClean="0"/>
              <a:t> </a:t>
            </a:r>
            <a:r>
              <a:rPr lang="de-AT" sz="2400" b="1" i="1" dirty="0" err="1" smtClean="0"/>
              <a:t>classified</a:t>
            </a:r>
            <a:r>
              <a:rPr lang="de-AT" sz="2400" b="1" i="1" dirty="0" smtClean="0"/>
              <a:t> </a:t>
            </a:r>
            <a:r>
              <a:rPr lang="de-AT" sz="2400" b="1" i="1" dirty="0" err="1" smtClean="0"/>
              <a:t>object</a:t>
            </a:r>
            <a:r>
              <a:rPr lang="de-AT" sz="2400" b="1" i="1" dirty="0" smtClean="0"/>
              <a:t>.</a:t>
            </a:r>
          </a:p>
          <a:p>
            <a:endParaRPr lang="de-AT" i="1" dirty="0" smtClean="0"/>
          </a:p>
          <a:p>
            <a:pPr algn="r"/>
            <a:r>
              <a:rPr lang="de-AT" i="1" dirty="0" smtClean="0"/>
              <a:t>Baumgartner, 2009</a:t>
            </a:r>
            <a:endParaRPr lang="de-A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929190" y="1428736"/>
            <a:ext cx="3764685" cy="646331"/>
          </a:xfrm>
          <a:prstGeom prst="rect">
            <a:avLst/>
          </a:prstGeom>
        </p:spPr>
        <p:txBody>
          <a:bodyPr wrap="none">
            <a:spAutoFit/>
          </a:bodyPr>
          <a:lstStyle/>
          <a:p>
            <a:r>
              <a:rPr lang="de-AT" sz="3600" b="1" dirty="0" smtClean="0"/>
              <a:t>A </a:t>
            </a:r>
            <a:r>
              <a:rPr lang="de-AT" sz="3600" b="1" dirty="0" err="1" smtClean="0"/>
              <a:t>cr</a:t>
            </a:r>
            <a:r>
              <a:rPr lang="de-AT" sz="3600" b="1" dirty="0" err="1" smtClean="0">
                <a:solidFill>
                  <a:srgbClr val="0070C0"/>
                </a:solidFill>
              </a:rPr>
              <a:t>i</a:t>
            </a:r>
            <a:r>
              <a:rPr lang="de-AT" sz="3600" b="1" dirty="0" err="1" smtClean="0"/>
              <a:t>tical</a:t>
            </a:r>
            <a:r>
              <a:rPr lang="de-AT" sz="3600" b="1" dirty="0" smtClean="0"/>
              <a:t> </a:t>
            </a:r>
            <a:r>
              <a:rPr lang="de-AT" sz="3600" b="1" dirty="0" err="1" smtClean="0"/>
              <a:t>finding</a:t>
            </a:r>
            <a:r>
              <a:rPr lang="de-AT" sz="3600" b="1" dirty="0" smtClean="0"/>
              <a:t> ...</a:t>
            </a:r>
            <a:endParaRPr lang="de-AT" sz="3600" b="1" dirty="0"/>
          </a:p>
        </p:txBody>
      </p:sp>
      <p:sp>
        <p:nvSpPr>
          <p:cNvPr id="4" name="Rechteck 3"/>
          <p:cNvSpPr/>
          <p:nvPr/>
        </p:nvSpPr>
        <p:spPr>
          <a:xfrm>
            <a:off x="2071670" y="3000372"/>
            <a:ext cx="6643718" cy="1569660"/>
          </a:xfrm>
          <a:prstGeom prst="rect">
            <a:avLst/>
          </a:prstGeom>
        </p:spPr>
        <p:txBody>
          <a:bodyPr wrap="square">
            <a:spAutoFit/>
          </a:bodyPr>
          <a:lstStyle/>
          <a:p>
            <a:pPr algn="r"/>
            <a:r>
              <a:rPr lang="en-US" sz="3200" i="1" dirty="0" smtClean="0">
                <a:solidFill>
                  <a:schemeClr val="bg1">
                    <a:lumMod val="50000"/>
                  </a:schemeClr>
                </a:solidFill>
              </a:rPr>
              <a:t>Pedagogy has not succeeded so far in establishing a consistent taxonomy of educational scenarios.</a:t>
            </a:r>
            <a:endParaRPr lang="de-AT" sz="32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5" name="Abgerundetes Rechteck 4"/>
          <p:cNvSpPr/>
          <p:nvPr/>
        </p:nvSpPr>
        <p:spPr>
          <a:xfrm>
            <a:off x="3000364" y="1500174"/>
            <a:ext cx="5786478" cy="642942"/>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AT" sz="3600" b="1" dirty="0" smtClean="0">
                <a:solidFill>
                  <a:schemeClr val="tx1"/>
                </a:solidFill>
              </a:rPr>
              <a:t>Advantages of a </a:t>
            </a:r>
            <a:r>
              <a:rPr lang="de-AT" sz="3600" b="1" dirty="0" err="1" smtClean="0">
                <a:solidFill>
                  <a:schemeClr val="tx1"/>
                </a:solidFill>
              </a:rPr>
              <a:t>taxonomy</a:t>
            </a:r>
            <a:endParaRPr lang="de-AT" sz="3600" dirty="0">
              <a:solidFill>
                <a:schemeClr val="tx1"/>
              </a:solidFill>
            </a:endParaRPr>
          </a:p>
        </p:txBody>
      </p:sp>
      <p:sp>
        <p:nvSpPr>
          <p:cNvPr id="6" name="Abgerundetes Rechteck 5"/>
          <p:cNvSpPr/>
          <p:nvPr/>
        </p:nvSpPr>
        <p:spPr>
          <a:xfrm>
            <a:off x="6072198" y="2643182"/>
            <a:ext cx="2714644" cy="3571900"/>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smtClean="0">
                <a:solidFill>
                  <a:schemeClr val="tx1"/>
                </a:solidFill>
              </a:rPr>
              <a:t>Integration</a:t>
            </a:r>
          </a:p>
          <a:p>
            <a:pPr algn="r"/>
            <a:r>
              <a:rPr lang="de-AT" sz="2800" b="1" dirty="0" err="1" smtClean="0">
                <a:solidFill>
                  <a:schemeClr val="tx1"/>
                </a:solidFill>
              </a:rPr>
              <a:t>Orientation</a:t>
            </a:r>
            <a:endParaRPr lang="de-AT" sz="2000" b="1" dirty="0" smtClean="0">
              <a:solidFill>
                <a:schemeClr val="tx1"/>
              </a:solidFill>
            </a:endParaRPr>
          </a:p>
          <a:p>
            <a:pPr algn="r"/>
            <a:r>
              <a:rPr lang="fr-FR" sz="2800" b="1" dirty="0" smtClean="0">
                <a:solidFill>
                  <a:schemeClr val="tx1"/>
                </a:solidFill>
              </a:rPr>
              <a:t>Information</a:t>
            </a:r>
          </a:p>
          <a:p>
            <a:pPr algn="r"/>
            <a:r>
              <a:rPr lang="de-AT" sz="2800" b="1" dirty="0" err="1" smtClean="0">
                <a:solidFill>
                  <a:schemeClr val="tx1"/>
                </a:solidFill>
              </a:rPr>
              <a:t>Cost</a:t>
            </a:r>
            <a:r>
              <a:rPr lang="de-AT" sz="2800" b="1" dirty="0" smtClean="0">
                <a:solidFill>
                  <a:schemeClr val="tx1"/>
                </a:solidFill>
              </a:rPr>
              <a:t> </a:t>
            </a:r>
            <a:r>
              <a:rPr lang="de-AT" sz="2800" b="1" dirty="0" err="1" smtClean="0">
                <a:solidFill>
                  <a:schemeClr val="tx1"/>
                </a:solidFill>
              </a:rPr>
              <a:t>reduction</a:t>
            </a:r>
            <a:endParaRPr lang="de-AT" sz="2000" b="1" dirty="0" smtClean="0">
              <a:solidFill>
                <a:schemeClr val="tx1"/>
              </a:solidFill>
            </a:endParaRPr>
          </a:p>
          <a:p>
            <a:pPr algn="r"/>
            <a:r>
              <a:rPr lang="en-US" sz="2800" b="1" dirty="0" smtClean="0">
                <a:solidFill>
                  <a:schemeClr val="tx1"/>
                </a:solidFill>
              </a:rPr>
              <a:t>Transfer</a:t>
            </a:r>
          </a:p>
          <a:p>
            <a:pPr algn="r"/>
            <a:r>
              <a:rPr lang="de-AT" sz="2800" b="1" dirty="0" smtClean="0">
                <a:solidFill>
                  <a:schemeClr val="tx1"/>
                </a:solidFill>
              </a:rPr>
              <a:t>Innovation</a:t>
            </a:r>
          </a:p>
          <a:p>
            <a:pPr algn="r"/>
            <a:r>
              <a:rPr lang="en-US" sz="2800" b="1" dirty="0" smtClean="0">
                <a:solidFill>
                  <a:schemeClr val="tx1"/>
                </a:solidFill>
              </a:rPr>
              <a:t>Heuristics</a:t>
            </a:r>
            <a:endParaRPr lang="de-AT" sz="20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6" name="Abgerundetes Rechteck 5"/>
          <p:cNvSpPr/>
          <p:nvPr/>
        </p:nvSpPr>
        <p:spPr>
          <a:xfrm>
            <a:off x="3571868" y="1500174"/>
            <a:ext cx="5214974" cy="642942"/>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p:cNvSpPr/>
          <p:nvPr/>
        </p:nvSpPr>
        <p:spPr>
          <a:xfrm>
            <a:off x="3676139" y="1500174"/>
            <a:ext cx="5141857" cy="646331"/>
          </a:xfrm>
          <a:prstGeom prst="rect">
            <a:avLst/>
          </a:prstGeom>
          <a:noFill/>
        </p:spPr>
        <p:txBody>
          <a:bodyPr wrap="none">
            <a:spAutoFit/>
          </a:bodyPr>
          <a:lstStyle/>
          <a:p>
            <a:pPr algn="r"/>
            <a:r>
              <a:rPr lang="de-AT" sz="3600" b="1" dirty="0" smtClean="0"/>
              <a:t>Troubles </a:t>
            </a:r>
            <a:r>
              <a:rPr lang="de-AT" sz="3600" b="1" dirty="0" err="1" smtClean="0"/>
              <a:t>with</a:t>
            </a:r>
            <a:r>
              <a:rPr lang="de-AT" sz="3600" b="1" dirty="0" smtClean="0"/>
              <a:t> a </a:t>
            </a:r>
            <a:r>
              <a:rPr lang="de-AT" sz="3600" b="1" dirty="0" err="1" smtClean="0"/>
              <a:t>taxonomy</a:t>
            </a:r>
            <a:endParaRPr lang="de-AT" sz="3600" b="1" dirty="0"/>
          </a:p>
        </p:txBody>
      </p:sp>
      <p:sp>
        <p:nvSpPr>
          <p:cNvPr id="7" name="Abgerundetes Rechteck 6"/>
          <p:cNvSpPr/>
          <p:nvPr/>
        </p:nvSpPr>
        <p:spPr>
          <a:xfrm>
            <a:off x="5429256" y="2643182"/>
            <a:ext cx="3357586" cy="2000264"/>
          </a:xfrm>
          <a:prstGeom prst="roundRect">
            <a:avLst>
              <a:gd name="adj" fmla="val 16667"/>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smtClean="0">
                <a:solidFill>
                  <a:schemeClr val="tx1"/>
                </a:solidFill>
              </a:rPr>
              <a:t>Categories</a:t>
            </a:r>
          </a:p>
          <a:p>
            <a:pPr algn="r"/>
            <a:r>
              <a:rPr lang="en-US" sz="2800" b="1" dirty="0" err="1" smtClean="0">
                <a:solidFill>
                  <a:schemeClr val="tx1"/>
                </a:solidFill>
              </a:rPr>
              <a:t>Operationalization</a:t>
            </a:r>
            <a:endParaRPr lang="en-US" sz="2800" b="1" dirty="0" smtClean="0">
              <a:solidFill>
                <a:schemeClr val="tx1"/>
              </a:solidFill>
            </a:endParaRPr>
          </a:p>
          <a:p>
            <a:pPr algn="r"/>
            <a:r>
              <a:rPr lang="en-US" sz="2800" b="1" dirty="0" smtClean="0">
                <a:solidFill>
                  <a:schemeClr val="tx1"/>
                </a:solidFill>
              </a:rPr>
              <a:t>Structuring</a:t>
            </a:r>
          </a:p>
          <a:p>
            <a:pPr algn="r"/>
            <a:r>
              <a:rPr lang="en-US" sz="2800" b="1" dirty="0" smtClean="0">
                <a:solidFill>
                  <a:schemeClr val="tx1"/>
                </a:solidFill>
              </a:rPr>
              <a:t>Granularity</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006255" y="2786058"/>
            <a:ext cx="5760231" cy="1569660"/>
          </a:xfrm>
          <a:prstGeom prst="rect">
            <a:avLst/>
          </a:prstGeom>
        </p:spPr>
        <p:txBody>
          <a:bodyPr wrap="none">
            <a:spAutoFit/>
          </a:bodyPr>
          <a:lstStyle/>
          <a:p>
            <a:pPr algn="r"/>
            <a:r>
              <a:rPr lang="de-AT" sz="4800" dirty="0" err="1" smtClean="0"/>
              <a:t>What</a:t>
            </a:r>
            <a:r>
              <a:rPr lang="de-AT" sz="4800" dirty="0" smtClean="0"/>
              <a:t> </a:t>
            </a:r>
            <a:r>
              <a:rPr lang="de-AT" sz="4800" dirty="0" err="1" smtClean="0"/>
              <a:t>is</a:t>
            </a:r>
            <a:r>
              <a:rPr lang="de-AT" sz="4800" dirty="0" smtClean="0"/>
              <a:t> an</a:t>
            </a:r>
          </a:p>
          <a:p>
            <a:pPr algn="r"/>
            <a:r>
              <a:rPr lang="de-AT" sz="4800" b="1" dirty="0" err="1" smtClean="0">
                <a:solidFill>
                  <a:srgbClr val="0070C0"/>
                </a:solidFill>
              </a:rPr>
              <a:t>educational</a:t>
            </a:r>
            <a:r>
              <a:rPr lang="de-AT" sz="4800" b="1" dirty="0" smtClean="0">
                <a:solidFill>
                  <a:srgbClr val="0070C0"/>
                </a:solidFill>
              </a:rPr>
              <a:t> </a:t>
            </a:r>
            <a:r>
              <a:rPr lang="de-AT" sz="4800" b="1" dirty="0" err="1" smtClean="0">
                <a:solidFill>
                  <a:srgbClr val="0070C0"/>
                </a:solidFill>
              </a:rPr>
              <a:t>scenario</a:t>
            </a:r>
            <a:r>
              <a:rPr lang="de-AT" sz="4800" b="1" dirty="0" smtClean="0">
                <a:solidFill>
                  <a:srgbClr val="0070C0"/>
                </a:solidFill>
              </a:rPr>
              <a:t>?</a:t>
            </a:r>
            <a:endParaRPr lang="de-AT" sz="4800" b="1" dirty="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85852" y="1571612"/>
            <a:ext cx="7572428" cy="3970318"/>
          </a:xfrm>
          <a:prstGeom prst="rect">
            <a:avLst/>
          </a:prstGeom>
        </p:spPr>
        <p:txBody>
          <a:bodyPr wrap="square">
            <a:spAutoFit/>
          </a:bodyPr>
          <a:lstStyle/>
          <a:p>
            <a:pPr algn="r"/>
            <a:r>
              <a:rPr lang="en-US" sz="2800" dirty="0" smtClean="0"/>
              <a:t>As a first approximation, we can perceive it as a representation of an educational setting, which comprises of an arrangement (configuration) of </a:t>
            </a:r>
            <a:r>
              <a:rPr lang="en-US" sz="2800" b="1" dirty="0" smtClean="0">
                <a:solidFill>
                  <a:srgbClr val="0070C0"/>
                </a:solidFill>
              </a:rPr>
              <a:t>social</a:t>
            </a:r>
            <a:r>
              <a:rPr lang="en-US" sz="2800" dirty="0" smtClean="0"/>
              <a:t>, </a:t>
            </a:r>
            <a:r>
              <a:rPr lang="en-US" sz="2800" b="1" dirty="0" smtClean="0">
                <a:solidFill>
                  <a:srgbClr val="0070C0"/>
                </a:solidFill>
              </a:rPr>
              <a:t>spatial</a:t>
            </a:r>
            <a:r>
              <a:rPr lang="en-US" sz="2800" dirty="0" smtClean="0"/>
              <a:t>, </a:t>
            </a:r>
            <a:r>
              <a:rPr lang="en-US" sz="2800" b="1" dirty="0" smtClean="0">
                <a:solidFill>
                  <a:srgbClr val="0070C0"/>
                </a:solidFill>
              </a:rPr>
              <a:t>content-related</a:t>
            </a:r>
            <a:r>
              <a:rPr lang="en-US" sz="2800" dirty="0" smtClean="0"/>
              <a:t>, and </a:t>
            </a:r>
            <a:r>
              <a:rPr lang="en-US" sz="2800" b="1" dirty="0" smtClean="0">
                <a:solidFill>
                  <a:srgbClr val="0070C0"/>
                </a:solidFill>
              </a:rPr>
              <a:t>temporal</a:t>
            </a:r>
            <a:r>
              <a:rPr lang="en-US" sz="2800" dirty="0" smtClean="0"/>
              <a:t> </a:t>
            </a:r>
            <a:r>
              <a:rPr lang="en-US" sz="2800" b="1" dirty="0" smtClean="0">
                <a:solidFill>
                  <a:srgbClr val="0070C0"/>
                </a:solidFill>
              </a:rPr>
              <a:t>variables</a:t>
            </a:r>
            <a:r>
              <a:rPr lang="en-US" sz="2800" dirty="0" smtClean="0"/>
              <a:t> (= action patterns). This definition includes both, abstracting unnecessary details of action situation and characterizing necessary conditions and environments for the implementation.</a:t>
            </a:r>
            <a:endParaRPr lang="de-AT" sz="2800" dirty="0"/>
          </a:p>
        </p:txBody>
      </p:sp>
      <p:sp>
        <p:nvSpPr>
          <p:cNvPr id="4" name="Rechteck 3"/>
          <p:cNvSpPr/>
          <p:nvPr/>
        </p:nvSpPr>
        <p:spPr>
          <a:xfrm>
            <a:off x="1071538" y="428604"/>
            <a:ext cx="7786742" cy="523220"/>
          </a:xfrm>
          <a:prstGeom prst="rect">
            <a:avLst/>
          </a:prstGeom>
        </p:spPr>
        <p:txBody>
          <a:bodyPr wrap="square">
            <a:spAutoFit/>
          </a:bodyPr>
          <a:lstStyle/>
          <a:p>
            <a:pPr algn="r"/>
            <a:r>
              <a:rPr lang="en-US" sz="2800" b="1" dirty="0" smtClean="0"/>
              <a:t>Definition</a:t>
            </a:r>
            <a:endParaRPr lang="de-AT"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42976" y="1000108"/>
            <a:ext cx="6786578" cy="5089934"/>
          </a:xfrm>
          <a:prstGeom prst="rect">
            <a:avLst/>
          </a:prstGeom>
          <a:noFill/>
          <a:ln w="9525">
            <a:noFill/>
            <a:miter lim="800000"/>
            <a:headEnd/>
            <a:tailEnd/>
          </a:ln>
        </p:spPr>
      </p:pic>
      <p:sp>
        <p:nvSpPr>
          <p:cNvPr id="4" name="Rechteck 3"/>
          <p:cNvSpPr/>
          <p:nvPr/>
        </p:nvSpPr>
        <p:spPr>
          <a:xfrm>
            <a:off x="1071538" y="428604"/>
            <a:ext cx="7786742" cy="523220"/>
          </a:xfrm>
          <a:prstGeom prst="rect">
            <a:avLst/>
          </a:prstGeom>
        </p:spPr>
        <p:txBody>
          <a:bodyPr wrap="square">
            <a:spAutoFit/>
          </a:bodyPr>
          <a:lstStyle/>
          <a:p>
            <a:pPr algn="r"/>
            <a:r>
              <a:rPr lang="en-US" sz="2800" b="1" dirty="0" smtClean="0"/>
              <a:t>Educat</a:t>
            </a:r>
            <a:r>
              <a:rPr lang="en-US" sz="2800" b="1" dirty="0" smtClean="0">
                <a:solidFill>
                  <a:srgbClr val="0070C0"/>
                </a:solidFill>
              </a:rPr>
              <a:t>i</a:t>
            </a:r>
            <a:r>
              <a:rPr lang="en-US" sz="2800" b="1" dirty="0" smtClean="0"/>
              <a:t>onal Stratification Model</a:t>
            </a:r>
            <a:endParaRPr lang="de-AT"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Rechteck 2"/>
          <p:cNvSpPr/>
          <p:nvPr/>
        </p:nvSpPr>
        <p:spPr>
          <a:xfrm>
            <a:off x="1071538" y="428604"/>
            <a:ext cx="7786742" cy="523220"/>
          </a:xfrm>
          <a:prstGeom prst="rect">
            <a:avLst/>
          </a:prstGeom>
        </p:spPr>
        <p:txBody>
          <a:bodyPr wrap="square">
            <a:spAutoFit/>
          </a:bodyPr>
          <a:lstStyle/>
          <a:p>
            <a:pPr algn="r"/>
            <a:r>
              <a:rPr lang="en-US" sz="2800" b="1" dirty="0" smtClean="0">
                <a:solidFill>
                  <a:schemeClr val="bg1"/>
                </a:solidFill>
              </a:rPr>
              <a:t>Ball Bearing Method (“</a:t>
            </a:r>
            <a:r>
              <a:rPr lang="en-US" sz="2800" b="1" dirty="0" err="1" smtClean="0">
                <a:solidFill>
                  <a:schemeClr val="bg1"/>
                </a:solidFill>
              </a:rPr>
              <a:t>Kugellager</a:t>
            </a:r>
            <a:r>
              <a:rPr lang="en-US" sz="2800" b="1" dirty="0" smtClean="0">
                <a:solidFill>
                  <a:schemeClr val="bg1"/>
                </a:solidFill>
              </a:rPr>
              <a:t>”)</a:t>
            </a:r>
            <a:endParaRPr lang="de-AT" sz="2800" dirty="0">
              <a:solidFill>
                <a:schemeClr val="bg1"/>
              </a:solidFill>
            </a:endParaRPr>
          </a:p>
        </p:txBody>
      </p:sp>
      <p:graphicFrame>
        <p:nvGraphicFramePr>
          <p:cNvPr id="5" name="Diagramm 4"/>
          <p:cNvGraphicFramePr/>
          <p:nvPr/>
        </p:nvGraphicFramePr>
        <p:xfrm>
          <a:off x="1214414" y="1357298"/>
          <a:ext cx="7000924" cy="5000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m 5"/>
          <p:cNvGraphicFramePr/>
          <p:nvPr/>
        </p:nvGraphicFramePr>
        <p:xfrm>
          <a:off x="3857620" y="2928934"/>
          <a:ext cx="1833554" cy="18176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1" name="Gerade Verbindung mit Pfeil 20"/>
          <p:cNvCxnSpPr/>
          <p:nvPr/>
        </p:nvCxnSpPr>
        <p:spPr>
          <a:xfrm rot="10800000">
            <a:off x="3643306" y="3214686"/>
            <a:ext cx="285752" cy="142876"/>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rot="5400000" flipH="1" flipV="1">
            <a:off x="4607719" y="2750339"/>
            <a:ext cx="357190" cy="1588"/>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V="1">
            <a:off x="5500694" y="3214686"/>
            <a:ext cx="285752" cy="142876"/>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5572132" y="4286256"/>
            <a:ext cx="285752" cy="214314"/>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rot="5400000">
            <a:off x="4536281" y="4893479"/>
            <a:ext cx="357190" cy="1588"/>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rot="10800000" flipV="1">
            <a:off x="3643306" y="4286256"/>
            <a:ext cx="285752" cy="142876"/>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1643042" y="0"/>
            <a:ext cx="1188345" cy="92867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2857488" y="0"/>
            <a:ext cx="2376721" cy="1928826"/>
          </a:xfrm>
          <a:prstGeom prst="rect">
            <a:avLst/>
          </a:prstGeom>
          <a:noFill/>
          <a:ln w="50800" cmpd="sng">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5286380" y="0"/>
            <a:ext cx="1188376" cy="928694"/>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6500826" y="0"/>
            <a:ext cx="1188376" cy="928694"/>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7715272" y="0"/>
            <a:ext cx="1188376" cy="928694"/>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a:off x="1643042" y="1000108"/>
            <a:ext cx="1188376" cy="928694"/>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a:off x="6500826" y="1071546"/>
            <a:ext cx="1188376" cy="928694"/>
          </a:xfrm>
          <a:prstGeom prst="rect">
            <a:avLst/>
          </a:prstGeom>
          <a:noFill/>
          <a:ln w="9525">
            <a:noFill/>
            <a:miter lim="800000"/>
            <a:headEnd/>
            <a:tailEnd/>
          </a:ln>
        </p:spPr>
      </p:pic>
      <p:pic>
        <p:nvPicPr>
          <p:cNvPr id="1036" name="Picture 12"/>
          <p:cNvPicPr>
            <a:picLocks noChangeAspect="1" noChangeArrowheads="1"/>
          </p:cNvPicPr>
          <p:nvPr/>
        </p:nvPicPr>
        <p:blipFill>
          <a:blip r:embed="rId10" cstate="print"/>
          <a:srcRect/>
          <a:stretch>
            <a:fillRect/>
          </a:stretch>
        </p:blipFill>
        <p:spPr bwMode="auto">
          <a:xfrm>
            <a:off x="5286380" y="1000108"/>
            <a:ext cx="1188376" cy="928694"/>
          </a:xfrm>
          <a:prstGeom prst="rect">
            <a:avLst/>
          </a:prstGeom>
          <a:noFill/>
          <a:ln w="9525">
            <a:noFill/>
            <a:miter lim="800000"/>
            <a:headEnd/>
            <a:tailEnd/>
          </a:ln>
        </p:spPr>
      </p:pic>
      <p:pic>
        <p:nvPicPr>
          <p:cNvPr id="1037" name="Picture 13"/>
          <p:cNvPicPr>
            <a:picLocks noChangeAspect="1" noChangeArrowheads="1"/>
          </p:cNvPicPr>
          <p:nvPr/>
        </p:nvPicPr>
        <p:blipFill>
          <a:blip r:embed="rId11" cstate="print"/>
          <a:srcRect/>
          <a:stretch>
            <a:fillRect/>
          </a:stretch>
        </p:blipFill>
        <p:spPr bwMode="auto">
          <a:xfrm>
            <a:off x="7715272" y="1071546"/>
            <a:ext cx="1188376" cy="928694"/>
          </a:xfrm>
          <a:prstGeom prst="rect">
            <a:avLst/>
          </a:prstGeom>
          <a:noFill/>
          <a:ln w="9525">
            <a:noFill/>
            <a:miter lim="800000"/>
            <a:headEnd/>
            <a:tailEnd/>
          </a:ln>
        </p:spPr>
      </p:pic>
      <p:pic>
        <p:nvPicPr>
          <p:cNvPr id="1038" name="Picture 14"/>
          <p:cNvPicPr>
            <a:picLocks noChangeAspect="1" noChangeArrowheads="1"/>
          </p:cNvPicPr>
          <p:nvPr/>
        </p:nvPicPr>
        <p:blipFill>
          <a:blip r:embed="rId12" cstate="print"/>
          <a:srcRect/>
          <a:stretch>
            <a:fillRect/>
          </a:stretch>
        </p:blipFill>
        <p:spPr bwMode="auto">
          <a:xfrm>
            <a:off x="4071934" y="2000240"/>
            <a:ext cx="1188376" cy="928694"/>
          </a:xfrm>
          <a:prstGeom prst="rect">
            <a:avLst/>
          </a:prstGeom>
          <a:noFill/>
          <a:ln w="9525">
            <a:noFill/>
            <a:miter lim="800000"/>
            <a:headEnd/>
            <a:tailEnd/>
          </a:ln>
        </p:spPr>
      </p:pic>
      <p:pic>
        <p:nvPicPr>
          <p:cNvPr id="1039" name="Picture 15"/>
          <p:cNvPicPr>
            <a:picLocks noChangeAspect="1" noChangeArrowheads="1"/>
          </p:cNvPicPr>
          <p:nvPr/>
        </p:nvPicPr>
        <p:blipFill>
          <a:blip r:embed="rId13" cstate="print"/>
          <a:srcRect/>
          <a:stretch>
            <a:fillRect/>
          </a:stretch>
        </p:blipFill>
        <p:spPr bwMode="auto">
          <a:xfrm>
            <a:off x="2857488" y="2000240"/>
            <a:ext cx="1188376" cy="928694"/>
          </a:xfrm>
          <a:prstGeom prst="rect">
            <a:avLst/>
          </a:prstGeom>
          <a:noFill/>
          <a:ln w="9525">
            <a:noFill/>
            <a:miter lim="800000"/>
            <a:headEnd/>
            <a:tailEnd/>
          </a:ln>
        </p:spPr>
      </p:pic>
      <p:pic>
        <p:nvPicPr>
          <p:cNvPr id="1040" name="Picture 16"/>
          <p:cNvPicPr>
            <a:picLocks noChangeAspect="1" noChangeArrowheads="1"/>
          </p:cNvPicPr>
          <p:nvPr/>
        </p:nvPicPr>
        <p:blipFill>
          <a:blip r:embed="rId14" cstate="print"/>
          <a:srcRect/>
          <a:stretch>
            <a:fillRect/>
          </a:stretch>
        </p:blipFill>
        <p:spPr bwMode="auto">
          <a:xfrm>
            <a:off x="5286380" y="2000240"/>
            <a:ext cx="1188376" cy="928694"/>
          </a:xfrm>
          <a:prstGeom prst="rect">
            <a:avLst/>
          </a:prstGeom>
          <a:noFill/>
          <a:ln w="9525">
            <a:noFill/>
            <a:miter lim="800000"/>
            <a:headEnd/>
            <a:tailEnd/>
          </a:ln>
        </p:spPr>
      </p:pic>
      <p:pic>
        <p:nvPicPr>
          <p:cNvPr id="1041" name="Picture 17"/>
          <p:cNvPicPr>
            <a:picLocks noChangeAspect="1" noChangeArrowheads="1"/>
          </p:cNvPicPr>
          <p:nvPr/>
        </p:nvPicPr>
        <p:blipFill>
          <a:blip r:embed="rId15" cstate="print"/>
          <a:srcRect/>
          <a:stretch>
            <a:fillRect/>
          </a:stretch>
        </p:blipFill>
        <p:spPr bwMode="auto">
          <a:xfrm>
            <a:off x="6500826" y="2000240"/>
            <a:ext cx="1188376" cy="928694"/>
          </a:xfrm>
          <a:prstGeom prst="rect">
            <a:avLst/>
          </a:prstGeom>
          <a:noFill/>
          <a:ln w="9525">
            <a:noFill/>
            <a:miter lim="800000"/>
            <a:headEnd/>
            <a:tailEnd/>
          </a:ln>
        </p:spPr>
      </p:pic>
      <p:pic>
        <p:nvPicPr>
          <p:cNvPr id="1042" name="Picture 18"/>
          <p:cNvPicPr>
            <a:picLocks noChangeAspect="1" noChangeArrowheads="1"/>
          </p:cNvPicPr>
          <p:nvPr/>
        </p:nvPicPr>
        <p:blipFill>
          <a:blip r:embed="rId16" cstate="print"/>
          <a:srcRect/>
          <a:stretch>
            <a:fillRect/>
          </a:stretch>
        </p:blipFill>
        <p:spPr bwMode="auto">
          <a:xfrm>
            <a:off x="1643042" y="2000240"/>
            <a:ext cx="1188376" cy="928694"/>
          </a:xfrm>
          <a:prstGeom prst="rect">
            <a:avLst/>
          </a:prstGeom>
          <a:noFill/>
          <a:ln w="9525">
            <a:noFill/>
            <a:miter lim="800000"/>
            <a:headEnd/>
            <a:tailEnd/>
          </a:ln>
        </p:spPr>
      </p:pic>
      <p:pic>
        <p:nvPicPr>
          <p:cNvPr id="1043" name="Picture 19"/>
          <p:cNvPicPr>
            <a:picLocks noChangeAspect="1" noChangeArrowheads="1"/>
          </p:cNvPicPr>
          <p:nvPr/>
        </p:nvPicPr>
        <p:blipFill>
          <a:blip r:embed="rId17" cstate="print"/>
          <a:srcRect/>
          <a:stretch>
            <a:fillRect/>
          </a:stretch>
        </p:blipFill>
        <p:spPr bwMode="auto">
          <a:xfrm>
            <a:off x="7715272" y="2000240"/>
            <a:ext cx="1188376" cy="928694"/>
          </a:xfrm>
          <a:prstGeom prst="rect">
            <a:avLst/>
          </a:prstGeom>
          <a:noFill/>
          <a:ln w="9525">
            <a:noFill/>
            <a:miter lim="800000"/>
            <a:headEnd/>
            <a:tailEnd/>
          </a:ln>
        </p:spPr>
      </p:pic>
      <p:sp>
        <p:nvSpPr>
          <p:cNvPr id="24" name="Textfeld 23"/>
          <p:cNvSpPr txBox="1"/>
          <p:nvPr/>
        </p:nvSpPr>
        <p:spPr>
          <a:xfrm rot="16200000">
            <a:off x="-477495" y="1048968"/>
            <a:ext cx="2928932" cy="830997"/>
          </a:xfrm>
          <a:prstGeom prst="rect">
            <a:avLst/>
          </a:prstGeom>
          <a:noFill/>
        </p:spPr>
        <p:txBody>
          <a:bodyPr wrap="square" rtlCol="0">
            <a:spAutoFit/>
          </a:bodyPr>
          <a:lstStyle/>
          <a:p>
            <a:r>
              <a:rPr lang="de-AT" sz="4800" b="1" dirty="0" smtClean="0"/>
              <a:t>Outl</a:t>
            </a:r>
            <a:r>
              <a:rPr lang="de-AT" sz="4800" b="1" dirty="0" smtClean="0">
                <a:solidFill>
                  <a:srgbClr val="0070C0"/>
                </a:solidFill>
              </a:rPr>
              <a:t>i</a:t>
            </a:r>
            <a:r>
              <a:rPr lang="de-AT" sz="4800" b="1" dirty="0" smtClean="0"/>
              <a:t>ne</a:t>
            </a:r>
            <a:endParaRPr lang="de-AT" sz="4800" b="1" dirty="0"/>
          </a:p>
        </p:txBody>
      </p:sp>
      <p:sp>
        <p:nvSpPr>
          <p:cNvPr id="26" name="Textfeld 25"/>
          <p:cNvSpPr txBox="1"/>
          <p:nvPr/>
        </p:nvSpPr>
        <p:spPr>
          <a:xfrm>
            <a:off x="1000100" y="3714752"/>
            <a:ext cx="7929618" cy="1754326"/>
          </a:xfrm>
          <a:prstGeom prst="rect">
            <a:avLst/>
          </a:prstGeom>
          <a:noFill/>
        </p:spPr>
        <p:txBody>
          <a:bodyPr wrap="square" rtlCol="0">
            <a:spAutoFit/>
          </a:bodyPr>
          <a:lstStyle/>
          <a:p>
            <a:pPr algn="r"/>
            <a:r>
              <a:rPr lang="de-AT" sz="2400" b="1" dirty="0" smtClean="0"/>
              <a:t>Patterns </a:t>
            </a:r>
            <a:r>
              <a:rPr lang="de-AT" sz="2400" b="1" dirty="0" err="1" smtClean="0"/>
              <a:t>and</a:t>
            </a:r>
            <a:r>
              <a:rPr lang="de-AT" sz="2400" b="1" dirty="0" smtClean="0"/>
              <a:t> </a:t>
            </a:r>
            <a:r>
              <a:rPr lang="de-AT" sz="2400" b="1" dirty="0" err="1" smtClean="0"/>
              <a:t>Pedagogical</a:t>
            </a:r>
            <a:r>
              <a:rPr lang="de-AT" sz="2400" b="1" dirty="0" smtClean="0"/>
              <a:t> Patterns</a:t>
            </a:r>
          </a:p>
          <a:p>
            <a:pPr algn="r"/>
            <a:endParaRPr lang="en-US" sz="600" b="1" dirty="0" smtClean="0">
              <a:solidFill>
                <a:srgbClr val="0070C0"/>
              </a:solidFill>
            </a:endParaRPr>
          </a:p>
          <a:p>
            <a:pPr algn="r"/>
            <a:r>
              <a:rPr lang="en-US" sz="2400" b="1" dirty="0" smtClean="0">
                <a:solidFill>
                  <a:srgbClr val="0070C0"/>
                </a:solidFill>
              </a:rPr>
              <a:t>What is a taxonomy and why do we need it?</a:t>
            </a:r>
            <a:endParaRPr lang="de-AT" sz="2400" b="1" dirty="0" smtClean="0"/>
          </a:p>
          <a:p>
            <a:pPr algn="r"/>
            <a:endParaRPr lang="de-AT" sz="600" b="1" dirty="0" smtClean="0">
              <a:solidFill>
                <a:srgbClr val="0070C0"/>
              </a:solidFill>
            </a:endParaRPr>
          </a:p>
          <a:p>
            <a:pPr algn="r"/>
            <a:r>
              <a:rPr lang="en-US" sz="2400" b="1" dirty="0" smtClean="0">
                <a:solidFill>
                  <a:schemeClr val="bg1">
                    <a:lumMod val="50000"/>
                  </a:schemeClr>
                </a:solidFill>
              </a:rPr>
              <a:t>Alexander's 15 properties &amp; their implication for education</a:t>
            </a:r>
            <a:endParaRPr lang="de-AT" sz="600" b="1" dirty="0" smtClean="0">
              <a:solidFill>
                <a:schemeClr val="bg1">
                  <a:lumMod val="50000"/>
                </a:schemeClr>
              </a:solidFill>
            </a:endParaRPr>
          </a:p>
          <a:p>
            <a:pPr algn="r"/>
            <a:r>
              <a:rPr lang="de-AT" sz="2400" dirty="0" smtClean="0"/>
              <a:t> </a:t>
            </a:r>
            <a:endParaRPr lang="de-AT"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nvGraphicFramePr>
        <p:xfrm>
          <a:off x="1500166" y="1000108"/>
          <a:ext cx="733428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1071538" y="428604"/>
            <a:ext cx="7786742" cy="523220"/>
          </a:xfrm>
          <a:prstGeom prst="rect">
            <a:avLst/>
          </a:prstGeom>
        </p:spPr>
        <p:txBody>
          <a:bodyPr wrap="square">
            <a:spAutoFit/>
          </a:bodyPr>
          <a:lstStyle/>
          <a:p>
            <a:pPr algn="r"/>
            <a:r>
              <a:rPr lang="en-US" sz="2800" b="1" dirty="0" smtClean="0"/>
              <a:t>4 Dimensions of Educat</a:t>
            </a:r>
            <a:r>
              <a:rPr lang="en-US" sz="2800" b="1" dirty="0" smtClean="0">
                <a:solidFill>
                  <a:srgbClr val="0070C0"/>
                </a:solidFill>
              </a:rPr>
              <a:t>i</a:t>
            </a:r>
            <a:r>
              <a:rPr lang="en-US" sz="2800" b="1" dirty="0" smtClean="0"/>
              <a:t>onal Scenarios</a:t>
            </a:r>
            <a:endParaRPr lang="de-AT"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3" name="Abgerundetes Rechteck 2"/>
          <p:cNvSpPr/>
          <p:nvPr/>
        </p:nvSpPr>
        <p:spPr>
          <a:xfrm>
            <a:off x="285720" y="4572008"/>
            <a:ext cx="8572560" cy="1214446"/>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smtClean="0">
                <a:solidFill>
                  <a:schemeClr val="tx1"/>
                </a:solidFill>
              </a:rPr>
              <a:t>Alexander's 15 Properties &amp; Their Implication for Education </a:t>
            </a:r>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sp>
        <p:nvSpPr>
          <p:cNvPr id="5" name="Rechteck 4"/>
          <p:cNvSpPr/>
          <p:nvPr/>
        </p:nvSpPr>
        <p:spPr>
          <a:xfrm>
            <a:off x="1500166" y="2928934"/>
            <a:ext cx="6715156" cy="1631216"/>
          </a:xfrm>
          <a:prstGeom prst="rect">
            <a:avLst/>
          </a:prstGeom>
        </p:spPr>
        <p:txBody>
          <a:bodyPr wrap="square">
            <a:spAutoFit/>
          </a:bodyPr>
          <a:lstStyle/>
          <a:p>
            <a:pPr algn="r"/>
            <a:r>
              <a:rPr lang="en-US" sz="2800" b="1" dirty="0" smtClean="0">
                <a:solidFill>
                  <a:srgbClr val="0070C0"/>
                </a:solidFill>
              </a:rPr>
              <a:t>1.</a:t>
            </a:r>
            <a:r>
              <a:rPr lang="en-US" sz="2800" b="1" dirty="0" smtClean="0"/>
              <a:t> LEVELS OF SCALE</a:t>
            </a:r>
          </a:p>
          <a:p>
            <a:pPr algn="r"/>
            <a:r>
              <a:rPr lang="en-US" sz="2400" dirty="0" smtClean="0">
                <a:solidFill>
                  <a:schemeClr val="bg1">
                    <a:lumMod val="50000"/>
                  </a:schemeClr>
                </a:solidFill>
              </a:rPr>
              <a:t>is the way that a strong center is made stronger partly by smaller strong centers contained in it, and partly by its larger strong centers which contain it.</a:t>
            </a:r>
            <a:endParaRPr lang="en-US" sz="2400" dirty="0">
              <a:solidFill>
                <a:schemeClr val="bg1">
                  <a:lumMod val="50000"/>
                </a:schemeClr>
              </a:solidFill>
            </a:endParaRPr>
          </a:p>
        </p:txBody>
      </p:sp>
      <p:pic>
        <p:nvPicPr>
          <p:cNvPr id="6" name="Picture 4"/>
          <p:cNvPicPr>
            <a:picLocks noChangeAspect="1" noChangeArrowheads="1"/>
          </p:cNvPicPr>
          <p:nvPr/>
        </p:nvPicPr>
        <p:blipFill>
          <a:blip r:embed="rId4" cstate="print"/>
          <a:srcRect/>
          <a:stretch>
            <a:fillRect/>
          </a:stretch>
        </p:blipFill>
        <p:spPr bwMode="auto">
          <a:xfrm>
            <a:off x="3643306" y="1000108"/>
            <a:ext cx="1446213" cy="1592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3857620" y="4214818"/>
            <a:ext cx="1579971" cy="987481"/>
            <a:chOff x="4773350" y="2470936"/>
            <a:chExt cx="1579971" cy="987481"/>
          </a:xfrm>
        </p:grpSpPr>
        <p:sp>
          <p:nvSpPr>
            <p:cNvPr id="8" name="Abgerundetes Rechteck 7"/>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10" name="Gruppieren 9"/>
          <p:cNvGrpSpPr/>
          <p:nvPr/>
        </p:nvGrpSpPr>
        <p:grpSpPr>
          <a:xfrm>
            <a:off x="5500694" y="4214818"/>
            <a:ext cx="1579971" cy="987481"/>
            <a:chOff x="4773350" y="3705288"/>
            <a:chExt cx="1579971" cy="987481"/>
          </a:xfrm>
        </p:grpSpPr>
        <p:sp>
          <p:nvSpPr>
            <p:cNvPr id="11" name="Abgerundetes Rechteck 10"/>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13" name="Gruppieren 12"/>
          <p:cNvGrpSpPr/>
          <p:nvPr/>
        </p:nvGrpSpPr>
        <p:grpSpPr>
          <a:xfrm>
            <a:off x="7143768" y="4214818"/>
            <a:ext cx="1579971" cy="987481"/>
            <a:chOff x="4773350" y="4939640"/>
            <a:chExt cx="1579971" cy="987481"/>
          </a:xfrm>
        </p:grpSpPr>
        <p:sp>
          <p:nvSpPr>
            <p:cNvPr id="14" name="Abgerundetes Rechteck 13"/>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16" name="Gruppieren 15"/>
          <p:cNvGrpSpPr/>
          <p:nvPr/>
        </p:nvGrpSpPr>
        <p:grpSpPr>
          <a:xfrm>
            <a:off x="2214546" y="5286388"/>
            <a:ext cx="1579971" cy="987481"/>
            <a:chOff x="4773350" y="1236583"/>
            <a:chExt cx="1579971" cy="987481"/>
          </a:xfrm>
          <a:noFill/>
        </p:grpSpPr>
        <p:sp>
          <p:nvSpPr>
            <p:cNvPr id="17" name="Abgerundetes Rechteck 16"/>
            <p:cNvSpPr/>
            <p:nvPr/>
          </p:nvSpPr>
          <p:spPr>
            <a:xfrm>
              <a:off x="4773350" y="1236583"/>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1265505"/>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kern="1200" dirty="0" smtClean="0"/>
                <a:t>Large </a:t>
              </a:r>
              <a:r>
                <a:rPr lang="de-AT" b="1" kern="1200" dirty="0" err="1" smtClean="0"/>
                <a:t>group</a:t>
              </a:r>
              <a:r>
                <a:rPr lang="de-AT" b="1" kern="1200" dirty="0" smtClean="0"/>
                <a:t> Small </a:t>
              </a:r>
              <a:r>
                <a:rPr lang="de-AT" b="1" kern="1200" dirty="0" err="1" smtClean="0"/>
                <a:t>groups</a:t>
              </a:r>
              <a:endParaRPr lang="de-AT" b="1" kern="1200" dirty="0"/>
            </a:p>
          </p:txBody>
        </p:sp>
      </p:grpSp>
      <p:grpSp>
        <p:nvGrpSpPr>
          <p:cNvPr id="19" name="Gruppieren 18"/>
          <p:cNvGrpSpPr/>
          <p:nvPr/>
        </p:nvGrpSpPr>
        <p:grpSpPr>
          <a:xfrm>
            <a:off x="3857620" y="5286388"/>
            <a:ext cx="1579971" cy="987481"/>
            <a:chOff x="4773350" y="2470936"/>
            <a:chExt cx="1579971" cy="987481"/>
          </a:xfrm>
          <a:noFill/>
        </p:grpSpPr>
        <p:sp>
          <p:nvSpPr>
            <p:cNvPr id="20" name="Abgerundetes Rechteck 19"/>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2499858"/>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kern="1200" dirty="0" smtClean="0"/>
                <a:t>Large </a:t>
              </a:r>
              <a:r>
                <a:rPr lang="de-AT" b="1" kern="1200" dirty="0" err="1" smtClean="0"/>
                <a:t>room</a:t>
              </a:r>
              <a:r>
                <a:rPr lang="de-AT" b="1" dirty="0" smtClean="0"/>
                <a:t/>
              </a:r>
              <a:br>
                <a:rPr lang="de-AT" b="1" dirty="0" smtClean="0"/>
              </a:br>
              <a:r>
                <a:rPr lang="de-AT" b="1" dirty="0" smtClean="0"/>
                <a:t>Small </a:t>
              </a:r>
              <a:r>
                <a:rPr lang="de-AT" b="1" dirty="0" err="1" smtClean="0"/>
                <a:t>rooms</a:t>
              </a:r>
              <a:endParaRPr lang="de-AT" b="1" kern="1200" dirty="0"/>
            </a:p>
          </p:txBody>
        </p:sp>
      </p:grpSp>
      <p:grpSp>
        <p:nvGrpSpPr>
          <p:cNvPr id="22" name="Gruppieren 21"/>
          <p:cNvGrpSpPr/>
          <p:nvPr/>
        </p:nvGrpSpPr>
        <p:grpSpPr>
          <a:xfrm>
            <a:off x="2214546" y="4214818"/>
            <a:ext cx="1579971" cy="987481"/>
            <a:chOff x="4773350" y="1236583"/>
            <a:chExt cx="1579971" cy="987481"/>
          </a:xfrm>
        </p:grpSpPr>
        <p:sp>
          <p:nvSpPr>
            <p:cNvPr id="23" name="Abgerundetes Rechteck 22"/>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25" name="Gruppieren 24"/>
          <p:cNvGrpSpPr/>
          <p:nvPr/>
        </p:nvGrpSpPr>
        <p:grpSpPr>
          <a:xfrm>
            <a:off x="5500694" y="5286388"/>
            <a:ext cx="1579971" cy="987481"/>
            <a:chOff x="4773350" y="3705288"/>
            <a:chExt cx="1579971"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802272" y="3734210"/>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kern="1200" dirty="0" smtClean="0"/>
                <a:t>Poster, </a:t>
              </a:r>
              <a:r>
                <a:rPr lang="de-AT" b="1" kern="1200" dirty="0" err="1" smtClean="0"/>
                <a:t>presentation</a:t>
              </a:r>
              <a:endParaRPr lang="de-AT" b="1" kern="1200" dirty="0"/>
            </a:p>
          </p:txBody>
        </p:sp>
      </p:grpSp>
      <p:grpSp>
        <p:nvGrpSpPr>
          <p:cNvPr id="28" name="Gruppieren 27"/>
          <p:cNvGrpSpPr/>
          <p:nvPr/>
        </p:nvGrpSpPr>
        <p:grpSpPr>
          <a:xfrm>
            <a:off x="7143768" y="5286388"/>
            <a:ext cx="1579971" cy="987481"/>
            <a:chOff x="4773350" y="4939640"/>
            <a:chExt cx="1579971" cy="987481"/>
          </a:xfrm>
          <a:noFill/>
        </p:grpSpPr>
        <p:sp>
          <p:nvSpPr>
            <p:cNvPr id="29" name="Abgerundetes Rechteck 28"/>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0"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smtClean="0"/>
                <a:t>5‘ per </a:t>
              </a:r>
              <a:r>
                <a:rPr lang="de-AT" b="1" dirty="0" err="1" smtClean="0"/>
                <a:t>group</a:t>
              </a:r>
              <a:r>
                <a:rPr lang="de-AT" b="1" dirty="0" smtClean="0"/>
                <a:t>, total time  </a:t>
              </a:r>
              <a:r>
                <a:rPr lang="de-AT" b="1" dirty="0" err="1" smtClean="0"/>
                <a:t>e.g</a:t>
              </a:r>
              <a:r>
                <a:rPr lang="de-AT" b="1" dirty="0" smtClean="0"/>
                <a:t>. 60‘ </a:t>
              </a:r>
              <a:r>
                <a:rPr lang="de-AT" b="1" dirty="0" err="1" smtClean="0"/>
                <a:t>with</a:t>
              </a:r>
              <a:r>
                <a:rPr lang="de-AT" b="1" dirty="0" smtClean="0"/>
                <a:t> 6 </a:t>
              </a:r>
              <a:r>
                <a:rPr lang="de-AT" b="1" dirty="0" err="1" smtClean="0"/>
                <a:t>groups</a:t>
              </a:r>
              <a:endParaRPr lang="de-AT" b="1" kern="1200" dirty="0"/>
            </a:p>
          </p:txBody>
        </p:sp>
      </p:grpSp>
      <p:sp>
        <p:nvSpPr>
          <p:cNvPr id="31" name="Rechteck 30"/>
          <p:cNvSpPr/>
          <p:nvPr/>
        </p:nvSpPr>
        <p:spPr>
          <a:xfrm>
            <a:off x="1500166" y="2928934"/>
            <a:ext cx="6715156" cy="892552"/>
          </a:xfrm>
          <a:prstGeom prst="rect">
            <a:avLst/>
          </a:prstGeom>
        </p:spPr>
        <p:txBody>
          <a:bodyPr wrap="square">
            <a:spAutoFit/>
          </a:bodyPr>
          <a:lstStyle/>
          <a:p>
            <a:pPr algn="r"/>
            <a:r>
              <a:rPr lang="en-US" sz="2800" b="1" dirty="0" smtClean="0">
                <a:solidFill>
                  <a:srgbClr val="0070C0"/>
                </a:solidFill>
              </a:rPr>
              <a:t>1.</a:t>
            </a:r>
            <a:r>
              <a:rPr lang="en-US" sz="2800" b="1" dirty="0" smtClean="0"/>
              <a:t> LEVELS OF SCALE</a:t>
            </a:r>
          </a:p>
          <a:p>
            <a:pPr algn="r"/>
            <a:endParaRPr lang="en-US" sz="2400" dirty="0">
              <a:solidFill>
                <a:schemeClr val="bg1">
                  <a:lumMod val="50000"/>
                </a:schemeClr>
              </a:solidFill>
            </a:endParaRPr>
          </a:p>
        </p:txBody>
      </p:sp>
      <p:pic>
        <p:nvPicPr>
          <p:cNvPr id="32"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3" name="Picture 4"/>
          <p:cNvPicPr>
            <a:picLocks noChangeAspect="1" noChangeArrowheads="1"/>
          </p:cNvPicPr>
          <p:nvPr/>
        </p:nvPicPr>
        <p:blipFill>
          <a:blip r:embed="rId4" cstate="print"/>
          <a:srcRect/>
          <a:stretch>
            <a:fillRect/>
          </a:stretch>
        </p:blipFill>
        <p:spPr bwMode="auto">
          <a:xfrm>
            <a:off x="3643306" y="1000108"/>
            <a:ext cx="1446213" cy="1592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143108" y="2928934"/>
            <a:ext cx="6072214" cy="1631216"/>
          </a:xfrm>
          <a:prstGeom prst="rect">
            <a:avLst/>
          </a:prstGeom>
        </p:spPr>
        <p:txBody>
          <a:bodyPr wrap="square">
            <a:spAutoFit/>
          </a:bodyPr>
          <a:lstStyle/>
          <a:p>
            <a:pPr algn="r"/>
            <a:r>
              <a:rPr lang="en-US" sz="2800" b="1" dirty="0" smtClean="0">
                <a:solidFill>
                  <a:srgbClr val="0070C0"/>
                </a:solidFill>
              </a:rPr>
              <a:t>2.</a:t>
            </a:r>
            <a:r>
              <a:rPr lang="en-US" sz="2800" b="1" dirty="0" smtClean="0"/>
              <a:t> STRONG CENTERS</a:t>
            </a:r>
          </a:p>
          <a:p>
            <a:pPr algn="r"/>
            <a:r>
              <a:rPr lang="en-US" sz="2400" dirty="0" smtClean="0">
                <a:solidFill>
                  <a:schemeClr val="bg1">
                    <a:lumMod val="50000"/>
                  </a:schemeClr>
                </a:solidFill>
              </a:rPr>
              <a:t>defines the way that a strong center requires a special field-like effect, created by other centers, as the primary source of its strength.</a:t>
            </a:r>
            <a:endParaRPr lang="en-US" sz="2400" dirty="0">
              <a:solidFill>
                <a:schemeClr val="bg1">
                  <a:lumMod val="50000"/>
                </a:schemeClr>
              </a:solidFill>
            </a:endParaRPr>
          </a:p>
        </p:txBody>
      </p:sp>
      <p:pic>
        <p:nvPicPr>
          <p:cNvPr id="3076" name="Picture 4"/>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3786182" y="1000108"/>
            <a:ext cx="1333500" cy="1439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143108" y="2928934"/>
            <a:ext cx="6072214" cy="523220"/>
          </a:xfrm>
          <a:prstGeom prst="rect">
            <a:avLst/>
          </a:prstGeom>
        </p:spPr>
        <p:txBody>
          <a:bodyPr wrap="square">
            <a:spAutoFit/>
          </a:bodyPr>
          <a:lstStyle/>
          <a:p>
            <a:pPr algn="r"/>
            <a:r>
              <a:rPr lang="en-US" sz="2800" b="1" dirty="0" smtClean="0">
                <a:solidFill>
                  <a:srgbClr val="0070C0"/>
                </a:solidFill>
              </a:rPr>
              <a:t>2.</a:t>
            </a:r>
            <a:r>
              <a:rPr lang="en-US" sz="2800" b="1" dirty="0" smtClean="0"/>
              <a:t> STRONG CENTERS</a:t>
            </a:r>
          </a:p>
        </p:txBody>
      </p:sp>
      <p:pic>
        <p:nvPicPr>
          <p:cNvPr id="3076" name="Picture 4"/>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3786182" y="1000108"/>
            <a:ext cx="1333500" cy="1439863"/>
          </a:xfrm>
          <a:prstGeom prst="rect">
            <a:avLst/>
          </a:prstGeom>
          <a:noFill/>
          <a:ln w="9525">
            <a:noFill/>
            <a:miter lim="800000"/>
            <a:headEnd/>
            <a:tailEnd/>
          </a:ln>
          <a:effectLst/>
        </p:spPr>
      </p:pic>
      <p:grpSp>
        <p:nvGrpSpPr>
          <p:cNvPr id="7"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10"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13"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16"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19" name="Gruppieren 18"/>
          <p:cNvGrpSpPr/>
          <p:nvPr/>
        </p:nvGrpSpPr>
        <p:grpSpPr>
          <a:xfrm>
            <a:off x="2214546" y="5286388"/>
            <a:ext cx="1579971" cy="987481"/>
            <a:chOff x="4773350" y="1236583"/>
            <a:chExt cx="157997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kern="1200" dirty="0" err="1" smtClean="0"/>
                <a:t>Peer-to</a:t>
              </a:r>
              <a:r>
                <a:rPr lang="de-AT" b="1" dirty="0" err="1" smtClean="0"/>
                <a:t>-peer</a:t>
              </a:r>
              <a:endParaRPr lang="de-AT" b="1" kern="1200" dirty="0"/>
            </a:p>
          </p:txBody>
        </p:sp>
      </p:grpSp>
      <p:grpSp>
        <p:nvGrpSpPr>
          <p:cNvPr id="22"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Outer</a:t>
              </a:r>
              <a:r>
                <a:rPr lang="de-AT" b="1" kern="1200" dirty="0" smtClean="0"/>
                <a:t> </a:t>
              </a:r>
              <a:r>
                <a:rPr lang="de-AT" b="1" kern="1200" dirty="0" err="1" smtClean="0"/>
                <a:t>circle</a:t>
              </a:r>
              <a:r>
                <a:rPr lang="de-AT" b="1" kern="1200" dirty="0" smtClean="0"/>
                <a:t> = </a:t>
              </a:r>
              <a:r>
                <a:rPr lang="de-AT" b="1" kern="1200" dirty="0" err="1" smtClean="0"/>
                <a:t>Stations</a:t>
              </a:r>
              <a:endParaRPr lang="de-AT" b="1" kern="1200" dirty="0"/>
            </a:p>
          </p:txBody>
        </p:sp>
      </p:grpSp>
      <p:grpSp>
        <p:nvGrpSpPr>
          <p:cNvPr id="25" name="Gruppieren 24"/>
          <p:cNvGrpSpPr/>
          <p:nvPr/>
        </p:nvGrpSpPr>
        <p:grpSpPr>
          <a:xfrm>
            <a:off x="5500694" y="5286388"/>
            <a:ext cx="1579971" cy="987481"/>
            <a:chOff x="4773350" y="3705288"/>
            <a:chExt cx="1579971"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802272" y="3734210"/>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kern="1200" dirty="0" smtClean="0"/>
                <a:t>Poster</a:t>
              </a:r>
              <a:endParaRPr lang="de-AT" b="1" kern="1200" dirty="0"/>
            </a:p>
          </p:txBody>
        </p:sp>
      </p:grpSp>
      <p:grpSp>
        <p:nvGrpSpPr>
          <p:cNvPr id="34"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smtClean="0"/>
                <a:t>5‘</a:t>
              </a:r>
              <a:endParaRPr lang="de-AT" b="1" kern="1200"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57224" y="2928934"/>
            <a:ext cx="7358098" cy="2369880"/>
          </a:xfrm>
          <a:prstGeom prst="rect">
            <a:avLst/>
          </a:prstGeom>
        </p:spPr>
        <p:txBody>
          <a:bodyPr wrap="square">
            <a:spAutoFit/>
          </a:bodyPr>
          <a:lstStyle/>
          <a:p>
            <a:pPr algn="r"/>
            <a:r>
              <a:rPr lang="en-US" sz="2800" b="1" dirty="0" smtClean="0">
                <a:solidFill>
                  <a:srgbClr val="0070C0"/>
                </a:solidFill>
              </a:rPr>
              <a:t>3.</a:t>
            </a:r>
            <a:r>
              <a:rPr lang="en-US" sz="2800" b="1" dirty="0" smtClean="0"/>
              <a:t> BOUNDARIES</a:t>
            </a:r>
          </a:p>
          <a:p>
            <a:pPr algn="r"/>
            <a:r>
              <a:rPr lang="en-US" sz="2400" dirty="0" smtClean="0">
                <a:solidFill>
                  <a:schemeClr val="bg1">
                    <a:lumMod val="50000"/>
                  </a:schemeClr>
                </a:solidFill>
              </a:rPr>
              <a:t>is the way in which the field-like effect of a center is strengthened by the creation of a ring-like center, made of smaller centers which surround and intensify the first. The boundary also unites the center with the centers beyond it, thus strengthening it further.</a:t>
            </a:r>
            <a:endParaRPr lang="en-US" sz="2400" dirty="0">
              <a:solidFill>
                <a:schemeClr val="bg1">
                  <a:lumMod val="50000"/>
                </a:schemeClr>
              </a:solidFill>
            </a:endParaRPr>
          </a:p>
        </p:txBody>
      </p:sp>
      <p:pic>
        <p:nvPicPr>
          <p:cNvPr id="4099" name="Picture 3"/>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214546" y="1285860"/>
            <a:ext cx="2820987" cy="1147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6"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7" name="Gruppieren 18"/>
          <p:cNvGrpSpPr/>
          <p:nvPr/>
        </p:nvGrpSpPr>
        <p:grpSpPr>
          <a:xfrm>
            <a:off x="2214546" y="5286388"/>
            <a:ext cx="1579971" cy="987481"/>
            <a:chOff x="4773350" y="1236583"/>
            <a:chExt cx="157997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Inner/Outer</a:t>
              </a:r>
              <a:r>
                <a:rPr lang="de-AT" b="1" dirty="0" smtClean="0"/>
                <a:t> Student </a:t>
              </a:r>
              <a:r>
                <a:rPr lang="de-AT" b="1" dirty="0" err="1" smtClean="0"/>
                <a:t>group</a:t>
              </a:r>
              <a:endParaRPr lang="de-AT" b="1" kern="1200" dirty="0"/>
            </a:p>
          </p:txBody>
        </p:sp>
      </p:grpSp>
      <p:grpSp>
        <p:nvGrpSpPr>
          <p:cNvPr id="10"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kern="1200" dirty="0" err="1" smtClean="0"/>
                <a:t>Inner/Outer</a:t>
              </a:r>
              <a:r>
                <a:rPr lang="de-AT" b="1" kern="1200" dirty="0" smtClean="0"/>
                <a:t> </a:t>
              </a:r>
              <a:r>
                <a:rPr lang="de-AT" b="1" kern="1200" dirty="0" err="1" smtClean="0"/>
                <a:t>circle</a:t>
              </a:r>
              <a:endParaRPr lang="de-AT" b="1" kern="1200" dirty="0"/>
            </a:p>
          </p:txBody>
        </p:sp>
      </p:grpSp>
      <p:grpSp>
        <p:nvGrpSpPr>
          <p:cNvPr id="13" name="Gruppieren 24"/>
          <p:cNvGrpSpPr/>
          <p:nvPr/>
        </p:nvGrpSpPr>
        <p:grpSpPr>
          <a:xfrm>
            <a:off x="5500694" y="5286388"/>
            <a:ext cx="1579971" cy="987481"/>
            <a:chOff x="4773350" y="3705288"/>
            <a:chExt cx="1579971"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802272" y="3734210"/>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kern="1200" dirty="0" smtClean="0"/>
                <a:t>Headline, </a:t>
              </a:r>
              <a:r>
                <a:rPr lang="de-AT" b="1" kern="1200" dirty="0" err="1" smtClean="0"/>
                <a:t>frame</a:t>
              </a:r>
              <a:r>
                <a:rPr lang="de-AT" b="1" kern="1200" dirty="0" smtClean="0"/>
                <a:t> of </a:t>
              </a:r>
              <a:r>
                <a:rPr lang="de-AT" b="1" kern="1200" dirty="0" err="1" smtClean="0"/>
                <a:t>graphs</a:t>
              </a:r>
              <a:r>
                <a:rPr lang="de-AT" b="1" kern="1200" dirty="0" smtClean="0"/>
                <a:t>, (web-) </a:t>
              </a:r>
              <a:r>
                <a:rPr lang="de-AT" b="1" kern="1200" dirty="0" err="1" smtClean="0"/>
                <a:t>pages</a:t>
              </a:r>
              <a:r>
                <a:rPr lang="de-AT" b="1" dirty="0" smtClean="0"/>
                <a:t> </a:t>
              </a:r>
              <a:endParaRPr lang="de-AT" b="1" kern="1200" dirty="0"/>
            </a:p>
          </p:txBody>
        </p:sp>
      </p:grpSp>
      <p:grpSp>
        <p:nvGrpSpPr>
          <p:cNvPr id="16"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smtClean="0"/>
                <a:t>Bell = Signal </a:t>
              </a:r>
              <a:r>
                <a:rPr lang="de-AT" b="1" dirty="0" err="1" smtClean="0"/>
                <a:t>for</a:t>
              </a:r>
              <a:r>
                <a:rPr lang="de-AT" b="1" dirty="0" smtClean="0"/>
                <a:t> rotation</a:t>
              </a:r>
              <a:endParaRPr lang="de-AT" b="1" kern="1200" dirty="0"/>
            </a:p>
          </p:txBody>
        </p:sp>
      </p:grpSp>
      <p:pic>
        <p:nvPicPr>
          <p:cNvPr id="29" name="Picture 3"/>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0" name="Picture 4"/>
          <p:cNvPicPr>
            <a:picLocks noChangeAspect="1" noChangeArrowheads="1"/>
          </p:cNvPicPr>
          <p:nvPr/>
        </p:nvPicPr>
        <p:blipFill>
          <a:blip r:embed="rId4" cstate="print"/>
          <a:srcRect/>
          <a:stretch>
            <a:fillRect/>
          </a:stretch>
        </p:blipFill>
        <p:spPr bwMode="auto">
          <a:xfrm>
            <a:off x="2214546" y="1285860"/>
            <a:ext cx="2820987" cy="1147763"/>
          </a:xfrm>
          <a:prstGeom prst="rect">
            <a:avLst/>
          </a:prstGeom>
          <a:noFill/>
          <a:ln w="9525">
            <a:noFill/>
            <a:miter lim="800000"/>
            <a:headEnd/>
            <a:tailEnd/>
          </a:ln>
          <a:effectLst/>
        </p:spPr>
      </p:pic>
      <p:sp>
        <p:nvSpPr>
          <p:cNvPr id="31" name="Rechteck 30"/>
          <p:cNvSpPr/>
          <p:nvPr/>
        </p:nvSpPr>
        <p:spPr>
          <a:xfrm>
            <a:off x="857224" y="2928934"/>
            <a:ext cx="7358098" cy="523220"/>
          </a:xfrm>
          <a:prstGeom prst="rect">
            <a:avLst/>
          </a:prstGeom>
        </p:spPr>
        <p:txBody>
          <a:bodyPr wrap="square">
            <a:spAutoFit/>
          </a:bodyPr>
          <a:lstStyle/>
          <a:p>
            <a:pPr algn="r"/>
            <a:r>
              <a:rPr lang="en-US" sz="2800" b="1" dirty="0" smtClean="0">
                <a:solidFill>
                  <a:srgbClr val="0070C0"/>
                </a:solidFill>
              </a:rPr>
              <a:t>3.</a:t>
            </a:r>
            <a:r>
              <a:rPr lang="en-US" sz="2800" b="1" dirty="0" smtClean="0"/>
              <a:t> BOUNDARIES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285984" y="2928934"/>
            <a:ext cx="5929338" cy="1631216"/>
          </a:xfrm>
          <a:prstGeom prst="rect">
            <a:avLst/>
          </a:prstGeom>
        </p:spPr>
        <p:txBody>
          <a:bodyPr wrap="square">
            <a:spAutoFit/>
          </a:bodyPr>
          <a:lstStyle/>
          <a:p>
            <a:pPr algn="r"/>
            <a:r>
              <a:rPr lang="en-US" sz="2800" b="1" dirty="0" smtClean="0">
                <a:solidFill>
                  <a:srgbClr val="0070C0"/>
                </a:solidFill>
              </a:rPr>
              <a:t>4.</a:t>
            </a:r>
            <a:r>
              <a:rPr lang="en-US" sz="2800" b="1" dirty="0" smtClean="0"/>
              <a:t> ALTERNATING REPETITION</a:t>
            </a:r>
          </a:p>
          <a:p>
            <a:pPr algn="r"/>
            <a:r>
              <a:rPr lang="en-US" sz="2400" dirty="0" smtClean="0">
                <a:solidFill>
                  <a:schemeClr val="bg1">
                    <a:lumMod val="50000"/>
                  </a:schemeClr>
                </a:solidFill>
              </a:rPr>
              <a:t>is the way in which centers are strengthened when they repeat, by the insertion of other centers between the repeating ones.</a:t>
            </a:r>
            <a:endParaRPr lang="en-US" sz="2400" dirty="0">
              <a:solidFill>
                <a:schemeClr val="bg1">
                  <a:lumMod val="50000"/>
                </a:schemeClr>
              </a:solidFill>
            </a:endParaRPr>
          </a:p>
        </p:txBody>
      </p:sp>
      <p:pic>
        <p:nvPicPr>
          <p:cNvPr id="5122"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857488" y="928670"/>
            <a:ext cx="2170113" cy="1566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2071670" y="5286388"/>
            <a:ext cx="1836801" cy="987481"/>
            <a:chOff x="4630474" y="1236583"/>
            <a:chExt cx="183680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630474" y="1236583"/>
              <a:ext cx="1836801"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Presentation</a:t>
              </a:r>
              <a:r>
                <a:rPr lang="de-AT" b="1" dirty="0" smtClean="0"/>
                <a:t> to  all </a:t>
              </a:r>
              <a:r>
                <a:rPr lang="de-AT" b="1" dirty="0" err="1" smtClean="0"/>
                <a:t>the</a:t>
              </a:r>
              <a:r>
                <a:rPr lang="de-AT" b="1" dirty="0" smtClean="0"/>
                <a:t> </a:t>
              </a:r>
              <a:r>
                <a:rPr lang="de-AT" b="1" dirty="0" err="1" smtClean="0"/>
                <a:t>other</a:t>
              </a:r>
              <a:r>
                <a:rPr lang="de-AT" b="1" dirty="0" smtClean="0"/>
                <a:t> </a:t>
              </a:r>
              <a:r>
                <a:rPr lang="de-AT" b="1" dirty="0" err="1" smtClean="0"/>
                <a:t>groups</a:t>
              </a:r>
              <a:endParaRPr lang="de-AT" b="1" kern="1200" dirty="0"/>
            </a:p>
          </p:txBody>
        </p:sp>
      </p:grpSp>
      <p:grpSp>
        <p:nvGrpSpPr>
          <p:cNvPr id="7"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Everybody</a:t>
              </a:r>
              <a:r>
                <a:rPr lang="de-AT" b="1" dirty="0" smtClean="0"/>
                <a:t> </a:t>
              </a:r>
              <a:r>
                <a:rPr lang="de-AT" b="1" dirty="0" err="1" smtClean="0"/>
                <a:t>part</a:t>
              </a:r>
              <a:r>
                <a:rPr lang="de-AT" b="1" dirty="0" smtClean="0"/>
                <a:t> of </a:t>
              </a:r>
              <a:r>
                <a:rPr lang="de-AT" b="1" dirty="0" err="1" smtClean="0"/>
                <a:t>outer/inner</a:t>
              </a:r>
              <a:r>
                <a:rPr lang="de-AT" b="1" dirty="0" smtClean="0"/>
                <a:t> </a:t>
              </a:r>
              <a:r>
                <a:rPr lang="de-AT" b="1" dirty="0" err="1" smtClean="0"/>
                <a:t>circle</a:t>
              </a:r>
              <a:endParaRPr lang="de-AT" b="1" kern="1200" dirty="0"/>
            </a:p>
          </p:txBody>
        </p:sp>
      </p:grpSp>
      <p:grpSp>
        <p:nvGrpSpPr>
          <p:cNvPr id="10" name="Gruppieren 24"/>
          <p:cNvGrpSpPr/>
          <p:nvPr/>
        </p:nvGrpSpPr>
        <p:grpSpPr>
          <a:xfrm>
            <a:off x="5500694" y="5286388"/>
            <a:ext cx="1579971" cy="987481"/>
            <a:chOff x="4773350" y="3705288"/>
            <a:chExt cx="1579971"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802272" y="3734210"/>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Talking</a:t>
              </a:r>
              <a:r>
                <a:rPr lang="de-AT" b="1" dirty="0" smtClean="0"/>
                <a:t> / </a:t>
              </a:r>
              <a:r>
                <a:rPr lang="de-AT" b="1" dirty="0" err="1" smtClean="0"/>
                <a:t>Listening</a:t>
              </a:r>
              <a:endParaRPr lang="de-AT" b="1" kern="1200" dirty="0"/>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smtClean="0"/>
                <a:t>5‘/5‘…</a:t>
              </a:r>
              <a:br>
                <a:rPr lang="de-AT" b="1" dirty="0" smtClean="0"/>
              </a:br>
              <a:r>
                <a:rPr lang="de-AT" b="1" dirty="0" smtClean="0"/>
                <a:t>30‘/60‘</a:t>
              </a:r>
              <a:endParaRPr lang="de-AT" b="1" kern="1200" dirty="0"/>
            </a:p>
          </p:txBody>
        </p:sp>
      </p:grpSp>
      <p:pic>
        <p:nvPicPr>
          <p:cNvPr id="32"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3" name="Picture 3"/>
          <p:cNvPicPr>
            <a:picLocks noChangeAspect="1" noChangeArrowheads="1"/>
          </p:cNvPicPr>
          <p:nvPr/>
        </p:nvPicPr>
        <p:blipFill>
          <a:blip r:embed="rId4" cstate="print"/>
          <a:srcRect/>
          <a:stretch>
            <a:fillRect/>
          </a:stretch>
        </p:blipFill>
        <p:spPr bwMode="auto">
          <a:xfrm>
            <a:off x="2857488" y="928670"/>
            <a:ext cx="2170113" cy="1566863"/>
          </a:xfrm>
          <a:prstGeom prst="rect">
            <a:avLst/>
          </a:prstGeom>
          <a:noFill/>
          <a:ln w="9525">
            <a:noFill/>
            <a:miter lim="800000"/>
            <a:headEnd/>
            <a:tailEnd/>
          </a:ln>
          <a:effectLst/>
        </p:spPr>
      </p:pic>
      <p:sp>
        <p:nvSpPr>
          <p:cNvPr id="34" name="Rechteck 33"/>
          <p:cNvSpPr/>
          <p:nvPr/>
        </p:nvSpPr>
        <p:spPr>
          <a:xfrm>
            <a:off x="2285984" y="2928934"/>
            <a:ext cx="5929338" cy="523220"/>
          </a:xfrm>
          <a:prstGeom prst="rect">
            <a:avLst/>
          </a:prstGeom>
        </p:spPr>
        <p:txBody>
          <a:bodyPr wrap="square">
            <a:spAutoFit/>
          </a:bodyPr>
          <a:lstStyle/>
          <a:p>
            <a:pPr algn="r"/>
            <a:r>
              <a:rPr lang="en-US" sz="2800" b="1" dirty="0" smtClean="0">
                <a:solidFill>
                  <a:srgbClr val="0070C0"/>
                </a:solidFill>
              </a:rPr>
              <a:t>4.</a:t>
            </a:r>
            <a:r>
              <a:rPr lang="en-US" sz="2800" b="1" dirty="0" smtClean="0"/>
              <a:t> ALTERNATING REPETITION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 name="Abgerundetes Rechteck 3"/>
          <p:cNvSpPr/>
          <p:nvPr/>
        </p:nvSpPr>
        <p:spPr>
          <a:xfrm>
            <a:off x="4571968" y="1142984"/>
            <a:ext cx="4572032" cy="857256"/>
          </a:xfrm>
          <a:prstGeom prst="roundRect">
            <a:avLst/>
          </a:prstGeom>
          <a:solidFill>
            <a:schemeClr val="bg1">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AT" sz="4000" b="1" dirty="0" err="1" smtClean="0">
                <a:solidFill>
                  <a:schemeClr val="tx1"/>
                </a:solidFill>
              </a:rPr>
              <a:t>What</a:t>
            </a:r>
            <a:r>
              <a:rPr lang="de-AT" sz="4000" b="1" dirty="0" smtClean="0">
                <a:solidFill>
                  <a:schemeClr val="tx1"/>
                </a:solidFill>
              </a:rPr>
              <a:t> </a:t>
            </a:r>
            <a:r>
              <a:rPr lang="de-AT" sz="4000" b="1" dirty="0" err="1" smtClean="0">
                <a:solidFill>
                  <a:schemeClr val="tx1"/>
                </a:solidFill>
              </a:rPr>
              <a:t>are</a:t>
            </a:r>
            <a:r>
              <a:rPr lang="de-AT" sz="4000" b="1" dirty="0" smtClean="0">
                <a:solidFill>
                  <a:schemeClr val="tx1"/>
                </a:solidFill>
              </a:rPr>
              <a:t> </a:t>
            </a:r>
            <a:r>
              <a:rPr lang="de-AT" sz="4000" b="1" dirty="0" smtClean="0">
                <a:solidFill>
                  <a:schemeClr val="bg1"/>
                </a:solidFill>
                <a:effectLst>
                  <a:outerShdw blurRad="38100" dist="38100" dir="2700000" algn="tl">
                    <a:srgbClr val="000000">
                      <a:alpha val="43137"/>
                    </a:srgbClr>
                  </a:outerShdw>
                </a:effectLst>
              </a:rPr>
              <a:t>Patterns</a:t>
            </a:r>
            <a:r>
              <a:rPr lang="de-AT" sz="4000" b="1" dirty="0" smtClean="0">
                <a:solidFill>
                  <a:srgbClr val="0070C0"/>
                </a:solidFill>
              </a:rPr>
              <a:t>?</a:t>
            </a:r>
            <a:r>
              <a:rPr lang="de-AT" sz="4000" b="1" dirty="0" smtClean="0">
                <a:solidFill>
                  <a:schemeClr val="tx1"/>
                </a:solidFill>
              </a:rPr>
              <a:t> </a:t>
            </a:r>
            <a:endParaRPr lang="de-AT" sz="40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428860" y="2928934"/>
            <a:ext cx="5786462" cy="1631216"/>
          </a:xfrm>
          <a:prstGeom prst="rect">
            <a:avLst/>
          </a:prstGeom>
        </p:spPr>
        <p:txBody>
          <a:bodyPr wrap="square">
            <a:spAutoFit/>
          </a:bodyPr>
          <a:lstStyle/>
          <a:p>
            <a:pPr algn="r"/>
            <a:r>
              <a:rPr lang="en-US" sz="2800" b="1" dirty="0" smtClean="0">
                <a:solidFill>
                  <a:srgbClr val="0070C0"/>
                </a:solidFill>
              </a:rPr>
              <a:t>5.</a:t>
            </a:r>
            <a:r>
              <a:rPr lang="en-US" sz="2800" b="1" dirty="0" smtClean="0"/>
              <a:t> POSITIVE SPACE</a:t>
            </a:r>
          </a:p>
          <a:p>
            <a:pPr algn="r"/>
            <a:r>
              <a:rPr lang="en-US" sz="2400" dirty="0" smtClean="0">
                <a:solidFill>
                  <a:schemeClr val="bg1">
                    <a:lumMod val="50000"/>
                  </a:schemeClr>
                </a:solidFill>
              </a:rPr>
              <a:t>is the way that a given center must draw its strength, in part, from the strength of other centers immediately adjacent to it in space.</a:t>
            </a:r>
            <a:endParaRPr lang="en-US" sz="2400" dirty="0">
              <a:solidFill>
                <a:schemeClr val="bg1">
                  <a:lumMod val="50000"/>
                </a:schemeClr>
              </a:solidFill>
            </a:endParaRPr>
          </a:p>
        </p:txBody>
      </p:sp>
      <p:pic>
        <p:nvPicPr>
          <p:cNvPr id="6146"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500430" y="857232"/>
            <a:ext cx="1644650" cy="178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1928794" y="5286388"/>
            <a:ext cx="2000264" cy="987481"/>
            <a:chOff x="4487598" y="1236583"/>
            <a:chExt cx="2000264"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487598" y="1265505"/>
              <a:ext cx="2000264"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t>Peer-to-peer learning without teacher</a:t>
              </a:r>
              <a:endParaRPr lang="de-AT" b="1" kern="1200" dirty="0"/>
            </a:p>
          </p:txBody>
        </p:sp>
      </p:grpSp>
      <p:grpSp>
        <p:nvGrpSpPr>
          <p:cNvPr id="7"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Enough</a:t>
              </a:r>
              <a:r>
                <a:rPr lang="de-AT" b="1" dirty="0" smtClean="0"/>
                <a:t>  </a:t>
              </a:r>
              <a:r>
                <a:rPr lang="de-AT" b="1" dirty="0" err="1" smtClean="0"/>
                <a:t>room</a:t>
              </a:r>
              <a:r>
                <a:rPr lang="de-AT" b="1" dirty="0" smtClean="0"/>
                <a:t> </a:t>
              </a:r>
              <a:r>
                <a:rPr lang="de-AT" b="1" dirty="0" err="1" smtClean="0"/>
                <a:t>for</a:t>
              </a:r>
              <a:r>
                <a:rPr lang="de-AT" b="1" dirty="0" smtClean="0"/>
                <a:t> rotation</a:t>
              </a:r>
              <a:endParaRPr lang="de-AT" b="1" kern="1200" dirty="0"/>
            </a:p>
          </p:txBody>
        </p:sp>
      </p:grpSp>
      <p:grpSp>
        <p:nvGrpSpPr>
          <p:cNvPr id="10" name="Gruppieren 24"/>
          <p:cNvGrpSpPr/>
          <p:nvPr/>
        </p:nvGrpSpPr>
        <p:grpSpPr>
          <a:xfrm>
            <a:off x="5500694" y="5286388"/>
            <a:ext cx="1579971" cy="987481"/>
            <a:chOff x="4773350" y="3705288"/>
            <a:chExt cx="1579971"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802272" y="3734210"/>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de-AT" b="1" dirty="0" smtClean="0"/>
                <a:t>Intonation, </a:t>
              </a:r>
              <a:r>
                <a:rPr lang="de-AT" b="1" dirty="0" err="1" smtClean="0"/>
                <a:t>white</a:t>
              </a:r>
              <a:r>
                <a:rPr lang="de-AT" b="1" dirty="0" smtClean="0"/>
                <a:t> </a:t>
              </a:r>
              <a:r>
                <a:rPr lang="de-AT" b="1" dirty="0" err="1" smtClean="0"/>
                <a:t>space</a:t>
              </a:r>
              <a:r>
                <a:rPr lang="de-AT" b="1" dirty="0" smtClean="0"/>
                <a:t> </a:t>
              </a:r>
              <a:r>
                <a:rPr lang="de-AT" b="1" dirty="0" err="1" smtClean="0"/>
                <a:t>around</a:t>
              </a:r>
              <a:r>
                <a:rPr lang="de-AT" b="1" dirty="0" smtClean="0"/>
                <a:t> a </a:t>
              </a:r>
              <a:r>
                <a:rPr lang="de-AT" b="1" dirty="0" err="1" smtClean="0"/>
                <a:t>graph</a:t>
              </a:r>
              <a:endParaRPr lang="de-AT" b="1" kern="1200" dirty="0"/>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smtClean="0"/>
                <a:t>Coffee </a:t>
              </a:r>
              <a:r>
                <a:rPr lang="de-AT" b="1" dirty="0" err="1" smtClean="0"/>
                <a:t>break</a:t>
              </a:r>
              <a:endParaRPr lang="de-AT" b="1" kern="1200" dirty="0"/>
            </a:p>
          </p:txBody>
        </p:sp>
      </p:grpSp>
      <p:pic>
        <p:nvPicPr>
          <p:cNvPr id="29"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0" name="Picture 3"/>
          <p:cNvPicPr>
            <a:picLocks noChangeAspect="1" noChangeArrowheads="1"/>
          </p:cNvPicPr>
          <p:nvPr/>
        </p:nvPicPr>
        <p:blipFill>
          <a:blip r:embed="rId4" cstate="print"/>
          <a:srcRect/>
          <a:stretch>
            <a:fillRect/>
          </a:stretch>
        </p:blipFill>
        <p:spPr bwMode="auto">
          <a:xfrm>
            <a:off x="3500430" y="857232"/>
            <a:ext cx="1644650" cy="1781175"/>
          </a:xfrm>
          <a:prstGeom prst="rect">
            <a:avLst/>
          </a:prstGeom>
          <a:noFill/>
          <a:ln w="9525">
            <a:noFill/>
            <a:miter lim="800000"/>
            <a:headEnd/>
            <a:tailEnd/>
          </a:ln>
          <a:effectLst/>
        </p:spPr>
      </p:pic>
      <p:sp>
        <p:nvSpPr>
          <p:cNvPr id="31" name="Rechteck 30"/>
          <p:cNvSpPr/>
          <p:nvPr/>
        </p:nvSpPr>
        <p:spPr>
          <a:xfrm>
            <a:off x="2428860" y="2928934"/>
            <a:ext cx="5786462" cy="523220"/>
          </a:xfrm>
          <a:prstGeom prst="rect">
            <a:avLst/>
          </a:prstGeom>
        </p:spPr>
        <p:txBody>
          <a:bodyPr wrap="square">
            <a:spAutoFit/>
          </a:bodyPr>
          <a:lstStyle/>
          <a:p>
            <a:pPr algn="r"/>
            <a:r>
              <a:rPr lang="en-US" sz="2800" b="1" dirty="0" smtClean="0">
                <a:solidFill>
                  <a:srgbClr val="0070C0"/>
                </a:solidFill>
              </a:rPr>
              <a:t>5.</a:t>
            </a:r>
            <a:r>
              <a:rPr lang="en-US" sz="2800" b="1" dirty="0" smtClean="0"/>
              <a:t> POSITIVE SPACE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571604" y="2928934"/>
            <a:ext cx="6643718" cy="2000548"/>
          </a:xfrm>
          <a:prstGeom prst="rect">
            <a:avLst/>
          </a:prstGeom>
        </p:spPr>
        <p:txBody>
          <a:bodyPr wrap="square">
            <a:spAutoFit/>
          </a:bodyPr>
          <a:lstStyle/>
          <a:p>
            <a:pPr algn="r"/>
            <a:r>
              <a:rPr lang="en-US" sz="2800" b="1" dirty="0" smtClean="0">
                <a:solidFill>
                  <a:srgbClr val="0070C0"/>
                </a:solidFill>
              </a:rPr>
              <a:t>6.</a:t>
            </a:r>
            <a:r>
              <a:rPr lang="en-US" sz="2800" b="1" dirty="0" smtClean="0"/>
              <a:t> GOOD SHAPE</a:t>
            </a:r>
          </a:p>
          <a:p>
            <a:pPr algn="r"/>
            <a:r>
              <a:rPr lang="en-US" sz="2400" dirty="0" smtClean="0">
                <a:solidFill>
                  <a:schemeClr val="bg1">
                    <a:lumMod val="50000"/>
                  </a:schemeClr>
                </a:solidFill>
              </a:rPr>
              <a:t>is the way that the strength of a given center depends on its actual shape, and the way this effect requires that even the shape, its boundary, and the space around it are made up of strong centers.</a:t>
            </a:r>
            <a:endParaRPr lang="en-US" sz="2400" dirty="0">
              <a:solidFill>
                <a:schemeClr val="bg1">
                  <a:lumMod val="50000"/>
                </a:schemeClr>
              </a:solidFill>
            </a:endParaRPr>
          </a:p>
        </p:txBody>
      </p:sp>
      <p:pic>
        <p:nvPicPr>
          <p:cNvPr id="7170"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500430" y="1071546"/>
            <a:ext cx="1566863" cy="1760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2000232" y="5286388"/>
            <a:ext cx="1865723" cy="987481"/>
            <a:chOff x="4773350" y="1236583"/>
            <a:chExt cx="157997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t>Same group size</a:t>
              </a:r>
              <a:endParaRPr lang="de-AT" b="1" kern="1200" dirty="0"/>
            </a:p>
          </p:txBody>
        </p:sp>
      </p:grpSp>
      <p:grpSp>
        <p:nvGrpSpPr>
          <p:cNvPr id="7"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Sufficient</a:t>
              </a:r>
              <a:r>
                <a:rPr lang="de-AT" b="1" dirty="0" smtClean="0"/>
                <a:t> </a:t>
              </a:r>
              <a:r>
                <a:rPr lang="de-AT" b="1" dirty="0" err="1" smtClean="0"/>
                <a:t>room</a:t>
              </a:r>
              <a:r>
                <a:rPr lang="de-AT" b="1" dirty="0" smtClean="0"/>
                <a:t> </a:t>
              </a:r>
              <a:r>
                <a:rPr lang="de-AT" b="1" dirty="0" err="1" smtClean="0"/>
                <a:t>for</a:t>
              </a:r>
              <a:r>
                <a:rPr lang="de-AT" b="1" dirty="0" smtClean="0"/>
                <a:t> </a:t>
              </a:r>
              <a:r>
                <a:rPr lang="de-AT" b="1" dirty="0" err="1" smtClean="0"/>
                <a:t>necessary</a:t>
              </a:r>
              <a:r>
                <a:rPr lang="de-AT" b="1" dirty="0" smtClean="0"/>
                <a:t> </a:t>
              </a:r>
              <a:r>
                <a:rPr lang="de-AT" b="1" dirty="0" err="1" smtClean="0"/>
                <a:t>activities</a:t>
              </a:r>
              <a:endParaRPr lang="de-AT" b="1" kern="1200" dirty="0"/>
            </a:p>
          </p:txBody>
        </p:sp>
      </p:grpSp>
      <p:grpSp>
        <p:nvGrpSpPr>
          <p:cNvPr id="10" name="Gruppieren 24"/>
          <p:cNvGrpSpPr/>
          <p:nvPr/>
        </p:nvGrpSpPr>
        <p:grpSpPr>
          <a:xfrm>
            <a:off x="5500694" y="5286388"/>
            <a:ext cx="1714512" cy="987481"/>
            <a:chOff x="4773350" y="3705288"/>
            <a:chExt cx="1714512"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802272" y="3734210"/>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b="1" dirty="0" smtClean="0"/>
                <a:t>Same level of difficulties and details</a:t>
              </a:r>
              <a:endParaRPr lang="de-AT" b="1" kern="1200" dirty="0"/>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Adequate</a:t>
              </a:r>
              <a:r>
                <a:rPr lang="de-AT" b="1" dirty="0" smtClean="0"/>
                <a:t> time </a:t>
              </a:r>
              <a:r>
                <a:rPr lang="de-AT" b="1" dirty="0" err="1" smtClean="0"/>
                <a:t>frame</a:t>
              </a:r>
              <a:r>
                <a:rPr lang="de-AT" b="1" dirty="0" smtClean="0"/>
                <a:t> </a:t>
              </a:r>
              <a:r>
                <a:rPr lang="de-AT" b="1" dirty="0" err="1" smtClean="0"/>
                <a:t>for</a:t>
              </a:r>
              <a:r>
                <a:rPr lang="de-AT" b="1" dirty="0" smtClean="0"/>
                <a:t> </a:t>
              </a:r>
              <a:r>
                <a:rPr lang="de-AT" b="1" dirty="0" err="1" smtClean="0"/>
                <a:t>each</a:t>
              </a:r>
              <a:r>
                <a:rPr lang="de-AT" b="1" dirty="0" smtClean="0"/>
                <a:t> </a:t>
              </a:r>
              <a:r>
                <a:rPr lang="de-AT" b="1" dirty="0" err="1" smtClean="0"/>
                <a:t>round</a:t>
              </a:r>
              <a:endParaRPr lang="de-AT" b="1" kern="1200" dirty="0"/>
            </a:p>
          </p:txBody>
        </p:sp>
      </p:grpSp>
      <p:pic>
        <p:nvPicPr>
          <p:cNvPr id="32"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3" name="Picture 3"/>
          <p:cNvPicPr>
            <a:picLocks noChangeAspect="1" noChangeArrowheads="1"/>
          </p:cNvPicPr>
          <p:nvPr/>
        </p:nvPicPr>
        <p:blipFill>
          <a:blip r:embed="rId4" cstate="print"/>
          <a:srcRect/>
          <a:stretch>
            <a:fillRect/>
          </a:stretch>
        </p:blipFill>
        <p:spPr bwMode="auto">
          <a:xfrm>
            <a:off x="3500430" y="1071546"/>
            <a:ext cx="1566863" cy="1760537"/>
          </a:xfrm>
          <a:prstGeom prst="rect">
            <a:avLst/>
          </a:prstGeom>
          <a:noFill/>
          <a:ln w="9525">
            <a:noFill/>
            <a:miter lim="800000"/>
            <a:headEnd/>
            <a:tailEnd/>
          </a:ln>
          <a:effectLst/>
        </p:spPr>
      </p:pic>
      <p:sp>
        <p:nvSpPr>
          <p:cNvPr id="34" name="Rechteck 33"/>
          <p:cNvSpPr/>
          <p:nvPr/>
        </p:nvSpPr>
        <p:spPr>
          <a:xfrm>
            <a:off x="1571604" y="2928934"/>
            <a:ext cx="6643718" cy="523220"/>
          </a:xfrm>
          <a:prstGeom prst="rect">
            <a:avLst/>
          </a:prstGeom>
        </p:spPr>
        <p:txBody>
          <a:bodyPr wrap="square">
            <a:spAutoFit/>
          </a:bodyPr>
          <a:lstStyle/>
          <a:p>
            <a:pPr algn="r"/>
            <a:r>
              <a:rPr lang="en-US" sz="2800" b="1" dirty="0" smtClean="0">
                <a:solidFill>
                  <a:srgbClr val="0070C0"/>
                </a:solidFill>
              </a:rPr>
              <a:t>6.</a:t>
            </a:r>
            <a:r>
              <a:rPr lang="en-US" sz="2800" b="1" dirty="0" smtClean="0"/>
              <a:t> GOOD SHAPE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14348" y="2928934"/>
            <a:ext cx="7500974" cy="1631216"/>
          </a:xfrm>
          <a:prstGeom prst="rect">
            <a:avLst/>
          </a:prstGeom>
        </p:spPr>
        <p:txBody>
          <a:bodyPr wrap="square">
            <a:spAutoFit/>
          </a:bodyPr>
          <a:lstStyle/>
          <a:p>
            <a:pPr algn="r"/>
            <a:r>
              <a:rPr lang="en-US" sz="2800" b="1" dirty="0" smtClean="0">
                <a:solidFill>
                  <a:srgbClr val="0070C0"/>
                </a:solidFill>
              </a:rPr>
              <a:t>7.</a:t>
            </a:r>
            <a:r>
              <a:rPr lang="en-US" sz="2800" b="1" dirty="0" smtClean="0"/>
              <a:t> LOCAL SYMMETRIES</a:t>
            </a:r>
          </a:p>
          <a:p>
            <a:pPr algn="r"/>
            <a:r>
              <a:rPr lang="en-US" sz="2400" dirty="0" smtClean="0">
                <a:solidFill>
                  <a:schemeClr val="bg1">
                    <a:lumMod val="50000"/>
                  </a:schemeClr>
                </a:solidFill>
              </a:rPr>
              <a:t>is the way that the intensity of a given center is increased by the extent to which other smaller centers which it contains are arranged in locally symmetrical groups.</a:t>
            </a:r>
            <a:endParaRPr lang="en-US" sz="2400" dirty="0">
              <a:solidFill>
                <a:schemeClr val="bg1">
                  <a:lumMod val="50000"/>
                </a:schemeClr>
              </a:solidFill>
            </a:endParaRPr>
          </a:p>
        </p:txBody>
      </p:sp>
      <p:pic>
        <p:nvPicPr>
          <p:cNvPr id="8194"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2643174" y="928670"/>
            <a:ext cx="2500313" cy="1663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2000232" y="5286388"/>
            <a:ext cx="1865723" cy="987481"/>
            <a:chOff x="4773350" y="1236583"/>
            <a:chExt cx="157997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t>Peer-to-peer work, twinning</a:t>
              </a:r>
              <a:endParaRPr lang="de-AT" b="1" kern="1200" dirty="0"/>
            </a:p>
          </p:txBody>
        </p:sp>
      </p:grpSp>
      <p:grpSp>
        <p:nvGrpSpPr>
          <p:cNvPr id="7"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Inner/Outer</a:t>
              </a:r>
              <a:r>
                <a:rPr lang="de-AT" b="1" dirty="0" smtClean="0"/>
                <a:t> </a:t>
              </a:r>
              <a:r>
                <a:rPr lang="de-AT" b="1" dirty="0" err="1" smtClean="0"/>
                <a:t>circle</a:t>
              </a:r>
              <a:endParaRPr lang="de-AT" b="1" kern="1200" dirty="0"/>
            </a:p>
          </p:txBody>
        </p:sp>
      </p:grpSp>
      <p:grpSp>
        <p:nvGrpSpPr>
          <p:cNvPr id="10" name="Gruppieren 24"/>
          <p:cNvGrpSpPr/>
          <p:nvPr/>
        </p:nvGrpSpPr>
        <p:grpSpPr>
          <a:xfrm>
            <a:off x="5500694" y="5286388"/>
            <a:ext cx="1579971" cy="987481"/>
            <a:chOff x="4773350" y="3705288"/>
            <a:chExt cx="1579971"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802272" y="3734210"/>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b="1" dirty="0" smtClean="0"/>
                <a:t> 1 Poster for every group</a:t>
              </a:r>
              <a:endParaRPr lang="de-AT" b="1" kern="1200" dirty="0"/>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Every</a:t>
              </a:r>
              <a:r>
                <a:rPr lang="de-AT" b="1" dirty="0" smtClean="0"/>
                <a:t> </a:t>
              </a:r>
              <a:r>
                <a:rPr lang="de-AT" b="1" dirty="0" err="1" smtClean="0"/>
                <a:t>presentation</a:t>
              </a:r>
              <a:r>
                <a:rPr lang="de-AT" b="1" dirty="0" smtClean="0"/>
                <a:t> </a:t>
              </a:r>
              <a:r>
                <a:rPr lang="de-AT" b="1" dirty="0" err="1" smtClean="0"/>
                <a:t>same</a:t>
              </a:r>
              <a:r>
                <a:rPr lang="de-AT" b="1" dirty="0" smtClean="0"/>
                <a:t> time </a:t>
              </a:r>
              <a:r>
                <a:rPr lang="de-AT" b="1" dirty="0" err="1" smtClean="0"/>
                <a:t>frame</a:t>
              </a:r>
              <a:endParaRPr lang="de-AT" b="1" kern="1200" dirty="0"/>
            </a:p>
          </p:txBody>
        </p:sp>
      </p:grpSp>
      <p:pic>
        <p:nvPicPr>
          <p:cNvPr id="29"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0" name="Picture 3"/>
          <p:cNvPicPr>
            <a:picLocks noChangeAspect="1" noChangeArrowheads="1"/>
          </p:cNvPicPr>
          <p:nvPr/>
        </p:nvPicPr>
        <p:blipFill>
          <a:blip r:embed="rId4" cstate="print"/>
          <a:srcRect/>
          <a:stretch>
            <a:fillRect/>
          </a:stretch>
        </p:blipFill>
        <p:spPr bwMode="auto">
          <a:xfrm>
            <a:off x="2643174" y="928670"/>
            <a:ext cx="2500313" cy="1663700"/>
          </a:xfrm>
          <a:prstGeom prst="rect">
            <a:avLst/>
          </a:prstGeom>
          <a:noFill/>
          <a:ln w="9525">
            <a:noFill/>
            <a:miter lim="800000"/>
            <a:headEnd/>
            <a:tailEnd/>
          </a:ln>
          <a:effectLst/>
        </p:spPr>
      </p:pic>
      <p:sp>
        <p:nvSpPr>
          <p:cNvPr id="31" name="Rechteck 30"/>
          <p:cNvSpPr/>
          <p:nvPr/>
        </p:nvSpPr>
        <p:spPr>
          <a:xfrm>
            <a:off x="714348" y="2928934"/>
            <a:ext cx="7500974" cy="523220"/>
          </a:xfrm>
          <a:prstGeom prst="rect">
            <a:avLst/>
          </a:prstGeom>
        </p:spPr>
        <p:txBody>
          <a:bodyPr wrap="square">
            <a:spAutoFit/>
          </a:bodyPr>
          <a:lstStyle/>
          <a:p>
            <a:pPr algn="r"/>
            <a:r>
              <a:rPr lang="en-US" sz="2800" b="1" dirty="0" smtClean="0">
                <a:solidFill>
                  <a:srgbClr val="0070C0"/>
                </a:solidFill>
              </a:rPr>
              <a:t>7.</a:t>
            </a:r>
            <a:r>
              <a:rPr lang="en-US" sz="2800" b="1" dirty="0" smtClean="0"/>
              <a:t> LOCAL SYMMETRIES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428728" y="2928934"/>
            <a:ext cx="6786594" cy="2000548"/>
          </a:xfrm>
          <a:prstGeom prst="rect">
            <a:avLst/>
          </a:prstGeom>
        </p:spPr>
        <p:txBody>
          <a:bodyPr wrap="square">
            <a:spAutoFit/>
          </a:bodyPr>
          <a:lstStyle/>
          <a:p>
            <a:pPr algn="r"/>
            <a:r>
              <a:rPr lang="en-US" sz="2800" b="1" dirty="0" smtClean="0">
                <a:solidFill>
                  <a:srgbClr val="0070C0"/>
                </a:solidFill>
              </a:rPr>
              <a:t>8.</a:t>
            </a:r>
            <a:r>
              <a:rPr lang="en-US" sz="2800" b="1" dirty="0" smtClean="0"/>
              <a:t> DEEP INTERLOCK AND AMBIGUITY</a:t>
            </a:r>
          </a:p>
          <a:p>
            <a:pPr algn="r"/>
            <a:r>
              <a:rPr lang="en-US" sz="2400" dirty="0" smtClean="0">
                <a:solidFill>
                  <a:schemeClr val="bg1">
                    <a:lumMod val="50000"/>
                  </a:schemeClr>
                </a:solidFill>
              </a:rPr>
              <a:t>is the way in which the intensity of a given center can be increased when it is attached to nearby strong centers, through a third set of strong centers that ambiguously belong to both.</a:t>
            </a:r>
            <a:endParaRPr lang="en-US" sz="2400" dirty="0">
              <a:solidFill>
                <a:schemeClr val="bg1">
                  <a:lumMod val="50000"/>
                </a:schemeClr>
              </a:solidFill>
            </a:endParaRPr>
          </a:p>
        </p:txBody>
      </p:sp>
      <p:pic>
        <p:nvPicPr>
          <p:cNvPr id="9218"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3929058" y="785794"/>
            <a:ext cx="1166813" cy="1858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1785919" y="5286388"/>
            <a:ext cx="2080036" cy="987481"/>
            <a:chOff x="4591861" y="1236583"/>
            <a:chExt cx="1761460"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591861" y="1265505"/>
              <a:ext cx="1732539"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t>Different roles: learner = teacher</a:t>
              </a:r>
              <a:br>
                <a:rPr lang="en-US" b="1" dirty="0" smtClean="0"/>
              </a:br>
              <a:r>
                <a:rPr lang="en-US" b="1" dirty="0" smtClean="0"/>
                <a:t>&amp; vice versa</a:t>
              </a:r>
              <a:endParaRPr lang="de-AT" b="1" kern="1200" dirty="0"/>
            </a:p>
          </p:txBody>
        </p:sp>
      </p:grpSp>
      <p:grpSp>
        <p:nvGrpSpPr>
          <p:cNvPr id="7" name="Gruppieren 21"/>
          <p:cNvGrpSpPr/>
          <p:nvPr/>
        </p:nvGrpSpPr>
        <p:grpSpPr>
          <a:xfrm>
            <a:off x="3643306" y="5286388"/>
            <a:ext cx="1857388" cy="987481"/>
            <a:chOff x="4559036" y="2470936"/>
            <a:chExt cx="1857388"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559036" y="2470936"/>
              <a:ext cx="1857388"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smtClean="0"/>
                <a:t>Circle rotation, </a:t>
              </a:r>
              <a:r>
                <a:rPr lang="de-AT" b="1" dirty="0" err="1" smtClean="0"/>
                <a:t>part</a:t>
              </a:r>
              <a:r>
                <a:rPr lang="de-AT" b="1" dirty="0" smtClean="0"/>
                <a:t> of </a:t>
              </a:r>
              <a:r>
                <a:rPr lang="de-AT" b="1" dirty="0" err="1" smtClean="0"/>
                <a:t>inner/outer</a:t>
              </a:r>
              <a:r>
                <a:rPr lang="de-AT" b="1" dirty="0" smtClean="0"/>
                <a:t> </a:t>
              </a:r>
              <a:r>
                <a:rPr lang="de-AT" b="1" dirty="0" err="1" smtClean="0"/>
                <a:t>circle</a:t>
              </a:r>
              <a:endParaRPr lang="de-AT" b="1" kern="1200" dirty="0"/>
            </a:p>
          </p:txBody>
        </p:sp>
      </p:grpSp>
      <p:grpSp>
        <p:nvGrpSpPr>
          <p:cNvPr id="10" name="Gruppieren 24"/>
          <p:cNvGrpSpPr/>
          <p:nvPr/>
        </p:nvGrpSpPr>
        <p:grpSpPr>
          <a:xfrm>
            <a:off x="5429256" y="5286388"/>
            <a:ext cx="1785950" cy="987481"/>
            <a:chOff x="4701912" y="3705288"/>
            <a:chExt cx="1785950"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701912" y="3734210"/>
              <a:ext cx="178595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b="1" dirty="0" smtClean="0"/>
                <a:t>Question focused on a problem (feedback/</a:t>
              </a:r>
              <a:r>
                <a:rPr lang="en-US" b="1" dirty="0" err="1" smtClean="0"/>
                <a:t>evalu-ation</a:t>
              </a:r>
              <a:r>
                <a:rPr lang="en-US" b="1" dirty="0" smtClean="0"/>
                <a:t>)</a:t>
              </a:r>
              <a:endParaRPr lang="de-AT" sz="2000" b="1" kern="1200" dirty="0"/>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Fixed</a:t>
              </a:r>
              <a:r>
                <a:rPr lang="de-AT" b="1" dirty="0" smtClean="0"/>
                <a:t> time </a:t>
              </a:r>
              <a:r>
                <a:rPr lang="de-AT" b="1" dirty="0" err="1" smtClean="0"/>
                <a:t>schedules</a:t>
              </a:r>
              <a:r>
                <a:rPr lang="de-AT" b="1" dirty="0" smtClean="0"/>
                <a:t> &amp; personal </a:t>
              </a:r>
              <a:r>
                <a:rPr lang="de-AT" b="1" dirty="0" err="1" smtClean="0"/>
                <a:t>presentation</a:t>
              </a:r>
              <a:r>
                <a:rPr lang="de-AT" b="1" dirty="0" smtClean="0"/>
                <a:t> style</a:t>
              </a:r>
              <a:endParaRPr lang="de-AT" b="1" kern="1200" dirty="0"/>
            </a:p>
          </p:txBody>
        </p:sp>
      </p:grpSp>
      <p:pic>
        <p:nvPicPr>
          <p:cNvPr id="32"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3" name="Picture 3"/>
          <p:cNvPicPr>
            <a:picLocks noChangeAspect="1" noChangeArrowheads="1"/>
          </p:cNvPicPr>
          <p:nvPr/>
        </p:nvPicPr>
        <p:blipFill>
          <a:blip r:embed="rId4" cstate="print"/>
          <a:srcRect/>
          <a:stretch>
            <a:fillRect/>
          </a:stretch>
        </p:blipFill>
        <p:spPr bwMode="auto">
          <a:xfrm>
            <a:off x="3929058" y="785794"/>
            <a:ext cx="1166813" cy="1858963"/>
          </a:xfrm>
          <a:prstGeom prst="rect">
            <a:avLst/>
          </a:prstGeom>
          <a:noFill/>
          <a:ln w="9525">
            <a:noFill/>
            <a:miter lim="800000"/>
            <a:headEnd/>
            <a:tailEnd/>
          </a:ln>
          <a:effectLst/>
        </p:spPr>
      </p:pic>
      <p:sp>
        <p:nvSpPr>
          <p:cNvPr id="34" name="Rechteck 33"/>
          <p:cNvSpPr/>
          <p:nvPr/>
        </p:nvSpPr>
        <p:spPr>
          <a:xfrm>
            <a:off x="1428728" y="2928934"/>
            <a:ext cx="6786594" cy="523220"/>
          </a:xfrm>
          <a:prstGeom prst="rect">
            <a:avLst/>
          </a:prstGeom>
        </p:spPr>
        <p:txBody>
          <a:bodyPr wrap="square">
            <a:spAutoFit/>
          </a:bodyPr>
          <a:lstStyle/>
          <a:p>
            <a:pPr algn="r"/>
            <a:r>
              <a:rPr lang="en-US" sz="2800" b="1" dirty="0" smtClean="0">
                <a:solidFill>
                  <a:srgbClr val="0070C0"/>
                </a:solidFill>
              </a:rPr>
              <a:t>8.</a:t>
            </a:r>
            <a:r>
              <a:rPr lang="en-US" sz="2800" b="1" dirty="0" smtClean="0"/>
              <a:t> DEEP INTERLOCK AND AMBIGUITY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643042" y="2928934"/>
            <a:ext cx="6572280" cy="1631216"/>
          </a:xfrm>
          <a:prstGeom prst="rect">
            <a:avLst/>
          </a:prstGeom>
        </p:spPr>
        <p:txBody>
          <a:bodyPr wrap="square">
            <a:spAutoFit/>
          </a:bodyPr>
          <a:lstStyle/>
          <a:p>
            <a:pPr algn="r"/>
            <a:r>
              <a:rPr lang="en-US" sz="2800" b="1" dirty="0" smtClean="0">
                <a:solidFill>
                  <a:srgbClr val="0070C0"/>
                </a:solidFill>
              </a:rPr>
              <a:t>9.</a:t>
            </a:r>
            <a:r>
              <a:rPr lang="en-US" sz="2800" b="1" dirty="0" smtClean="0"/>
              <a:t> CONTRAST</a:t>
            </a:r>
          </a:p>
          <a:p>
            <a:pPr algn="r"/>
            <a:r>
              <a:rPr lang="en-US" sz="2400" dirty="0" smtClean="0">
                <a:solidFill>
                  <a:schemeClr val="bg1">
                    <a:lumMod val="50000"/>
                  </a:schemeClr>
                </a:solidFill>
              </a:rPr>
              <a:t>is the way that a center is strengthened by the sharpness of the distinction between its character and the character of surrounding centers.</a:t>
            </a:r>
            <a:endParaRPr lang="en-US" sz="2400" dirty="0">
              <a:solidFill>
                <a:schemeClr val="bg1">
                  <a:lumMod val="50000"/>
                </a:schemeClr>
              </a:solidFill>
            </a:endParaRPr>
          </a:p>
        </p:txBody>
      </p:sp>
      <p:pic>
        <p:nvPicPr>
          <p:cNvPr id="10242"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2643174" y="714356"/>
            <a:ext cx="2451100" cy="2325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2000232" y="5286388"/>
            <a:ext cx="1865723" cy="987481"/>
            <a:chOff x="4773350" y="1236583"/>
            <a:chExt cx="157997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t>Teacher vs. student groups</a:t>
              </a:r>
              <a:endParaRPr lang="de-AT" b="1" kern="1200" dirty="0"/>
            </a:p>
          </p:txBody>
        </p:sp>
      </p:grpSp>
      <p:grpSp>
        <p:nvGrpSpPr>
          <p:cNvPr id="7"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t>Inner/Outer</a:t>
              </a:r>
              <a:r>
                <a:rPr lang="de-AT" b="1" dirty="0" smtClean="0"/>
                <a:t> </a:t>
              </a:r>
              <a:r>
                <a:rPr lang="de-AT" b="1" dirty="0" err="1" smtClean="0"/>
                <a:t>circle</a:t>
              </a:r>
              <a:endParaRPr lang="de-AT" b="1" kern="1200" dirty="0"/>
            </a:p>
          </p:txBody>
        </p:sp>
      </p:grpSp>
      <p:grpSp>
        <p:nvGrpSpPr>
          <p:cNvPr id="10" name="Gruppieren 24"/>
          <p:cNvGrpSpPr/>
          <p:nvPr/>
        </p:nvGrpSpPr>
        <p:grpSpPr>
          <a:xfrm>
            <a:off x="5429256" y="5286388"/>
            <a:ext cx="1785950" cy="987481"/>
            <a:chOff x="4701912" y="3705288"/>
            <a:chExt cx="1785950"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701912" y="3734210"/>
              <a:ext cx="178595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b="1" dirty="0" smtClean="0"/>
                <a:t>G</a:t>
              </a:r>
              <a:r>
                <a:rPr lang="en-US" b="1" kern="1200" dirty="0" smtClean="0"/>
                <a:t>roup product vs. individual presentation, text vs. graph</a:t>
              </a:r>
              <a:endParaRPr lang="de-AT" sz="2000" b="1" kern="1200" dirty="0"/>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smtClean="0"/>
                <a:t>60‘ vs. 5‘</a:t>
              </a:r>
              <a:endParaRPr lang="de-AT" b="1" kern="1200" dirty="0"/>
            </a:p>
          </p:txBody>
        </p:sp>
      </p:grpSp>
      <p:pic>
        <p:nvPicPr>
          <p:cNvPr id="29"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0" name="Picture 3"/>
          <p:cNvPicPr>
            <a:picLocks noChangeAspect="1" noChangeArrowheads="1"/>
          </p:cNvPicPr>
          <p:nvPr/>
        </p:nvPicPr>
        <p:blipFill>
          <a:blip r:embed="rId4" cstate="print"/>
          <a:srcRect/>
          <a:stretch>
            <a:fillRect/>
          </a:stretch>
        </p:blipFill>
        <p:spPr bwMode="auto">
          <a:xfrm>
            <a:off x="2643174" y="714356"/>
            <a:ext cx="2451100" cy="2325687"/>
          </a:xfrm>
          <a:prstGeom prst="rect">
            <a:avLst/>
          </a:prstGeom>
          <a:noFill/>
          <a:ln w="9525">
            <a:noFill/>
            <a:miter lim="800000"/>
            <a:headEnd/>
            <a:tailEnd/>
          </a:ln>
          <a:effectLst/>
        </p:spPr>
      </p:pic>
      <p:sp>
        <p:nvSpPr>
          <p:cNvPr id="31" name="Rechteck 30"/>
          <p:cNvSpPr/>
          <p:nvPr/>
        </p:nvSpPr>
        <p:spPr>
          <a:xfrm>
            <a:off x="1643042" y="2928934"/>
            <a:ext cx="6572280" cy="523220"/>
          </a:xfrm>
          <a:prstGeom prst="rect">
            <a:avLst/>
          </a:prstGeom>
        </p:spPr>
        <p:txBody>
          <a:bodyPr wrap="square">
            <a:spAutoFit/>
          </a:bodyPr>
          <a:lstStyle/>
          <a:p>
            <a:pPr algn="r"/>
            <a:r>
              <a:rPr lang="en-US" sz="2800" b="1" dirty="0" smtClean="0">
                <a:solidFill>
                  <a:srgbClr val="0070C0"/>
                </a:solidFill>
              </a:rPr>
              <a:t>9.</a:t>
            </a:r>
            <a:r>
              <a:rPr lang="en-US" sz="2800" b="1" dirty="0" smtClean="0"/>
              <a:t> CONTRAST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Abgerundetes Rechteck 1"/>
          <p:cNvSpPr/>
          <p:nvPr/>
        </p:nvSpPr>
        <p:spPr>
          <a:xfrm>
            <a:off x="1785886" y="4143380"/>
            <a:ext cx="7358114" cy="2500330"/>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smtClean="0"/>
              <a:t>“Each pattern describes a problem which occurs over and over again in our environment, and then describes the core of the solution to that problem, in such a way that you can use this solution a million times over, without ever doing it the same way twice.”</a:t>
            </a:r>
          </a:p>
          <a:p>
            <a:pPr algn="just"/>
            <a:endParaRPr lang="en-GB" dirty="0" smtClean="0"/>
          </a:p>
          <a:p>
            <a:pPr algn="r"/>
            <a:r>
              <a:rPr lang="en-GB" dirty="0" smtClean="0"/>
              <a:t>– Christopher Alexander, </a:t>
            </a:r>
            <a:r>
              <a:rPr lang="en-GB" i="1" dirty="0" smtClean="0"/>
              <a:t>A Pattern Language</a:t>
            </a:r>
            <a:r>
              <a:rPr lang="en-GB" dirty="0" smtClean="0"/>
              <a:t>,</a:t>
            </a:r>
            <a:r>
              <a:rPr lang="en-GB" i="1" dirty="0" smtClean="0"/>
              <a:t> </a:t>
            </a:r>
            <a:r>
              <a:rPr lang="en-GB" dirty="0" smtClean="0"/>
              <a:t>1977</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85852" y="2928934"/>
            <a:ext cx="6929470" cy="1631216"/>
          </a:xfrm>
          <a:prstGeom prst="rect">
            <a:avLst/>
          </a:prstGeom>
        </p:spPr>
        <p:txBody>
          <a:bodyPr wrap="square">
            <a:spAutoFit/>
          </a:bodyPr>
          <a:lstStyle/>
          <a:p>
            <a:pPr algn="r"/>
            <a:r>
              <a:rPr lang="en-US" sz="2800" b="1" dirty="0" smtClean="0">
                <a:solidFill>
                  <a:srgbClr val="0070C0"/>
                </a:solidFill>
              </a:rPr>
              <a:t>10.</a:t>
            </a:r>
            <a:r>
              <a:rPr lang="en-US" sz="2800" b="1" dirty="0" smtClean="0"/>
              <a:t> GRADIENTS</a:t>
            </a:r>
          </a:p>
          <a:p>
            <a:pPr algn="r"/>
            <a:r>
              <a:rPr lang="en-US" sz="2400" dirty="0" smtClean="0">
                <a:solidFill>
                  <a:schemeClr val="bg1">
                    <a:lumMod val="50000"/>
                  </a:schemeClr>
                </a:solidFill>
              </a:rPr>
              <a:t>is the way in which a center is strengthened by a graded series of different sized centers which then “point” to the new center and intensify its field effect.</a:t>
            </a:r>
            <a:endParaRPr lang="en-US" sz="2400" dirty="0">
              <a:solidFill>
                <a:schemeClr val="bg1">
                  <a:lumMod val="50000"/>
                </a:schemeClr>
              </a:solidFill>
            </a:endParaRPr>
          </a:p>
        </p:txBody>
      </p:sp>
      <p:pic>
        <p:nvPicPr>
          <p:cNvPr id="11266" name="Picture 2"/>
          <p:cNvPicPr>
            <a:picLocks noChangeAspect="1" noChangeArrowheads="1"/>
          </p:cNvPicPr>
          <p:nvPr/>
        </p:nvPicPr>
        <p:blipFill>
          <a:blip r:embed="rId3" cstate="print"/>
          <a:srcRect/>
          <a:stretch>
            <a:fillRect/>
          </a:stretch>
        </p:blipFill>
        <p:spPr bwMode="auto">
          <a:xfrm>
            <a:off x="5572132" y="642918"/>
            <a:ext cx="2571750" cy="2009775"/>
          </a:xfrm>
          <a:prstGeom prst="rect">
            <a:avLst/>
          </a:prstGeom>
          <a:noFill/>
          <a:ln w="9525">
            <a:solidFill>
              <a:schemeClr val="bg1">
                <a:lumMod val="50000"/>
              </a:schemeClr>
            </a:solid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3143240" y="1071546"/>
            <a:ext cx="1906587" cy="1420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2000232" y="5286388"/>
            <a:ext cx="1865723" cy="987481"/>
            <a:chOff x="4773350" y="1236583"/>
            <a:chExt cx="157997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t>Increasing confidence &amp; responsibility</a:t>
              </a:r>
              <a:endParaRPr lang="de-AT" b="1" kern="1200" dirty="0"/>
            </a:p>
          </p:txBody>
        </p:sp>
      </p:grpSp>
      <p:grpSp>
        <p:nvGrpSpPr>
          <p:cNvPr id="7" name="Gruppieren 21"/>
          <p:cNvGrpSpPr/>
          <p:nvPr/>
        </p:nvGrpSpPr>
        <p:grpSpPr>
          <a:xfrm>
            <a:off x="3786182" y="5357826"/>
            <a:ext cx="1651409" cy="987481"/>
            <a:chOff x="4701912" y="2470936"/>
            <a:chExt cx="1651409"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701912" y="2470936"/>
              <a:ext cx="1571636"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de-AT" sz="1600" b="1" dirty="0" smtClean="0"/>
                <a:t>Different </a:t>
              </a:r>
              <a:r>
                <a:rPr lang="de-AT" sz="1600" b="1" dirty="0" err="1" smtClean="0"/>
                <a:t>locations</a:t>
              </a:r>
              <a:r>
                <a:rPr lang="de-AT" sz="1600" b="1" dirty="0" smtClean="0"/>
                <a:t> </a:t>
              </a:r>
              <a:r>
                <a:rPr lang="de-AT" sz="1600" b="1" dirty="0" err="1" smtClean="0"/>
                <a:t>provide</a:t>
              </a:r>
              <a:r>
                <a:rPr lang="de-AT" sz="1600" b="1" dirty="0" smtClean="0"/>
                <a:t> different </a:t>
              </a:r>
              <a:r>
                <a:rPr lang="de-AT" sz="1600" b="1" dirty="0" err="1" smtClean="0"/>
                <a:t>perspectives</a:t>
              </a:r>
              <a:r>
                <a:rPr lang="de-AT" sz="1600" b="1" dirty="0" smtClean="0"/>
                <a:t> </a:t>
              </a:r>
              <a:r>
                <a:rPr lang="de-AT" sz="1600" b="1" dirty="0" err="1" smtClean="0"/>
                <a:t>for</a:t>
              </a:r>
              <a:r>
                <a:rPr lang="de-AT" sz="1600" b="1" dirty="0" smtClean="0"/>
                <a:t> a </a:t>
              </a:r>
              <a:r>
                <a:rPr lang="de-AT" sz="1600" b="1" dirty="0" err="1" smtClean="0"/>
                <a:t>general</a:t>
              </a:r>
              <a:r>
                <a:rPr lang="de-AT" sz="1600" b="1" dirty="0" smtClean="0"/>
                <a:t> </a:t>
              </a:r>
              <a:r>
                <a:rPr lang="de-AT" sz="1600" b="1" dirty="0" err="1" smtClean="0"/>
                <a:t>subject</a:t>
              </a:r>
              <a:endParaRPr lang="de-AT" sz="1600" b="1" kern="1200" dirty="0">
                <a:solidFill>
                  <a:srgbClr val="FF0000"/>
                </a:solidFill>
              </a:endParaRPr>
            </a:p>
          </p:txBody>
        </p:sp>
      </p:grpSp>
      <p:grpSp>
        <p:nvGrpSpPr>
          <p:cNvPr id="10" name="Gruppieren 24"/>
          <p:cNvGrpSpPr/>
          <p:nvPr/>
        </p:nvGrpSpPr>
        <p:grpSpPr>
          <a:xfrm>
            <a:off x="5429256" y="5357826"/>
            <a:ext cx="1651409" cy="987481"/>
            <a:chOff x="4701912" y="3705288"/>
            <a:chExt cx="1651409"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701912" y="3734210"/>
              <a:ext cx="1571636"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sz="1600" b="1" dirty="0" smtClean="0"/>
                <a:t>Small variation of every </a:t>
              </a:r>
              <a:r>
                <a:rPr lang="en-US" sz="1600" b="1" dirty="0" err="1" smtClean="0"/>
                <a:t>presen-tation</a:t>
              </a:r>
              <a:r>
                <a:rPr lang="en-US" sz="1600" b="1" dirty="0" smtClean="0"/>
                <a:t> leads to growing</a:t>
              </a:r>
              <a:br>
                <a:rPr lang="en-US" sz="1600" b="1" dirty="0" smtClean="0"/>
              </a:br>
              <a:r>
                <a:rPr lang="en-US" sz="1600" b="1" dirty="0" smtClean="0"/>
                <a:t>knowledge</a:t>
              </a:r>
              <a:endParaRPr lang="de-AT" b="1" kern="1200" dirty="0"/>
            </a:p>
          </p:txBody>
        </p:sp>
      </p:grpSp>
      <p:grpSp>
        <p:nvGrpSpPr>
          <p:cNvPr id="13" name="Gruppieren 33"/>
          <p:cNvGrpSpPr/>
          <p:nvPr/>
        </p:nvGrpSpPr>
        <p:grpSpPr>
          <a:xfrm>
            <a:off x="7072330" y="5286388"/>
            <a:ext cx="1928826" cy="987481"/>
            <a:chOff x="4701912" y="4939640"/>
            <a:chExt cx="1928826"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701912" y="4968562"/>
              <a:ext cx="1928826"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de-AT" sz="1600" b="1" dirty="0" err="1" smtClean="0">
                  <a:solidFill>
                    <a:schemeClr val="tx1"/>
                  </a:solidFill>
                </a:rPr>
                <a:t>Sequenced</a:t>
              </a:r>
              <a:r>
                <a:rPr lang="de-AT" sz="1600" b="1" dirty="0" smtClean="0">
                  <a:solidFill>
                    <a:schemeClr val="tx1"/>
                  </a:solidFill>
                </a:rPr>
                <a:t> </a:t>
              </a:r>
              <a:r>
                <a:rPr lang="de-AT" sz="1600" b="1" dirty="0" err="1" smtClean="0">
                  <a:solidFill>
                    <a:schemeClr val="tx1"/>
                  </a:solidFill>
                </a:rPr>
                <a:t>repetition</a:t>
              </a:r>
              <a:r>
                <a:rPr lang="de-AT" sz="1600" b="1" dirty="0" smtClean="0">
                  <a:solidFill>
                    <a:schemeClr val="tx1"/>
                  </a:solidFill>
                </a:rPr>
                <a:t> of </a:t>
              </a:r>
              <a:r>
                <a:rPr lang="de-AT" sz="1600" b="1" dirty="0" err="1" smtClean="0">
                  <a:solidFill>
                    <a:schemeClr val="tx1"/>
                  </a:solidFill>
                </a:rPr>
                <a:t>learned</a:t>
              </a:r>
              <a:r>
                <a:rPr lang="de-AT" sz="1600" b="1" dirty="0" smtClean="0">
                  <a:solidFill>
                    <a:schemeClr val="tx1"/>
                  </a:solidFill>
                </a:rPr>
                <a:t> material (</a:t>
              </a:r>
              <a:r>
                <a:rPr lang="de-AT" sz="1600" b="1" dirty="0" err="1" smtClean="0">
                  <a:solidFill>
                    <a:schemeClr val="tx1"/>
                  </a:solidFill>
                </a:rPr>
                <a:t>e.g</a:t>
              </a:r>
              <a:r>
                <a:rPr lang="de-AT" sz="1600" b="1" dirty="0" smtClean="0">
                  <a:solidFill>
                    <a:schemeClr val="tx1"/>
                  </a:solidFill>
                </a:rPr>
                <a:t>. </a:t>
              </a:r>
              <a:r>
                <a:rPr lang="de-AT" sz="1600" b="1" dirty="0" err="1" smtClean="0">
                  <a:solidFill>
                    <a:schemeClr val="tx1"/>
                  </a:solidFill>
                </a:rPr>
                <a:t>forgetting</a:t>
              </a:r>
              <a:r>
                <a:rPr lang="de-AT" sz="1600" b="1" dirty="0" smtClean="0">
                  <a:solidFill>
                    <a:schemeClr val="tx1"/>
                  </a:solidFill>
                </a:rPr>
                <a:t> </a:t>
              </a:r>
              <a:r>
                <a:rPr lang="de-AT" sz="1600" b="1" dirty="0" err="1" smtClean="0">
                  <a:solidFill>
                    <a:schemeClr val="tx1"/>
                  </a:solidFill>
                </a:rPr>
                <a:t>curve</a:t>
              </a:r>
              <a:r>
                <a:rPr lang="de-AT" sz="1600" b="1" dirty="0" smtClean="0">
                  <a:solidFill>
                    <a:schemeClr val="tx1"/>
                  </a:solidFill>
                </a:rPr>
                <a:t> of </a:t>
              </a:r>
              <a:r>
                <a:rPr lang="de-AT" sz="1600" b="1" dirty="0" err="1" smtClean="0">
                  <a:solidFill>
                    <a:schemeClr val="tx1"/>
                  </a:solidFill>
                </a:rPr>
                <a:t>Ebbinghaus</a:t>
              </a:r>
              <a:r>
                <a:rPr lang="de-AT" sz="1600" b="1" dirty="0" smtClean="0">
                  <a:solidFill>
                    <a:schemeClr val="tx1"/>
                  </a:solidFill>
                </a:rPr>
                <a:t>)</a:t>
              </a:r>
              <a:endParaRPr lang="de-AT" sz="1600" b="1" kern="1200" dirty="0">
                <a:solidFill>
                  <a:schemeClr val="tx1"/>
                </a:solidFill>
              </a:endParaRPr>
            </a:p>
          </p:txBody>
        </p:sp>
      </p:grpSp>
      <p:pic>
        <p:nvPicPr>
          <p:cNvPr id="32" name="Picture 2"/>
          <p:cNvPicPr>
            <a:picLocks noChangeAspect="1" noChangeArrowheads="1"/>
          </p:cNvPicPr>
          <p:nvPr/>
        </p:nvPicPr>
        <p:blipFill>
          <a:blip r:embed="rId3" cstate="print"/>
          <a:srcRect/>
          <a:stretch>
            <a:fillRect/>
          </a:stretch>
        </p:blipFill>
        <p:spPr bwMode="auto">
          <a:xfrm>
            <a:off x="5572132" y="642918"/>
            <a:ext cx="2571750" cy="2009775"/>
          </a:xfrm>
          <a:prstGeom prst="rect">
            <a:avLst/>
          </a:prstGeom>
          <a:noFill/>
          <a:ln w="9525">
            <a:solidFill>
              <a:schemeClr val="bg1">
                <a:lumMod val="50000"/>
              </a:schemeClr>
            </a:solidFill>
            <a:miter lim="800000"/>
            <a:headEnd/>
            <a:tailEnd/>
          </a:ln>
        </p:spPr>
      </p:pic>
      <p:pic>
        <p:nvPicPr>
          <p:cNvPr id="33" name="Picture 3"/>
          <p:cNvPicPr>
            <a:picLocks noChangeAspect="1" noChangeArrowheads="1"/>
          </p:cNvPicPr>
          <p:nvPr/>
        </p:nvPicPr>
        <p:blipFill>
          <a:blip r:embed="rId4" cstate="print"/>
          <a:srcRect/>
          <a:stretch>
            <a:fillRect/>
          </a:stretch>
        </p:blipFill>
        <p:spPr bwMode="auto">
          <a:xfrm>
            <a:off x="3143240" y="1071546"/>
            <a:ext cx="1906587" cy="1420813"/>
          </a:xfrm>
          <a:prstGeom prst="rect">
            <a:avLst/>
          </a:prstGeom>
          <a:noFill/>
          <a:ln w="9525">
            <a:noFill/>
            <a:miter lim="800000"/>
            <a:headEnd/>
            <a:tailEnd/>
          </a:ln>
          <a:effectLst/>
        </p:spPr>
      </p:pic>
      <p:sp>
        <p:nvSpPr>
          <p:cNvPr id="34" name="Rechteck 33"/>
          <p:cNvSpPr/>
          <p:nvPr/>
        </p:nvSpPr>
        <p:spPr>
          <a:xfrm>
            <a:off x="1285852" y="2928934"/>
            <a:ext cx="6929470" cy="523220"/>
          </a:xfrm>
          <a:prstGeom prst="rect">
            <a:avLst/>
          </a:prstGeom>
        </p:spPr>
        <p:txBody>
          <a:bodyPr wrap="square">
            <a:spAutoFit/>
          </a:bodyPr>
          <a:lstStyle/>
          <a:p>
            <a:pPr algn="r"/>
            <a:r>
              <a:rPr lang="en-US" sz="2800" b="1" dirty="0" smtClean="0">
                <a:solidFill>
                  <a:srgbClr val="0070C0"/>
                </a:solidFill>
              </a:rPr>
              <a:t>10.</a:t>
            </a:r>
            <a:r>
              <a:rPr lang="en-US" sz="2800" b="1" dirty="0" smtClean="0"/>
              <a:t> GRADIENTS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142976" y="2928934"/>
            <a:ext cx="7072346" cy="1631216"/>
          </a:xfrm>
          <a:prstGeom prst="rect">
            <a:avLst/>
          </a:prstGeom>
        </p:spPr>
        <p:txBody>
          <a:bodyPr wrap="square">
            <a:spAutoFit/>
          </a:bodyPr>
          <a:lstStyle/>
          <a:p>
            <a:pPr algn="r"/>
            <a:r>
              <a:rPr lang="en-US" sz="2800" b="1" dirty="0" smtClean="0">
                <a:solidFill>
                  <a:srgbClr val="0070C0"/>
                </a:solidFill>
              </a:rPr>
              <a:t>11.</a:t>
            </a:r>
            <a:r>
              <a:rPr lang="en-US" sz="2800" b="1" dirty="0" smtClean="0"/>
              <a:t> ROUGHNESS</a:t>
            </a:r>
          </a:p>
          <a:p>
            <a:pPr algn="r"/>
            <a:r>
              <a:rPr lang="en-US" sz="2400" dirty="0" smtClean="0">
                <a:solidFill>
                  <a:schemeClr val="bg1">
                    <a:lumMod val="50000"/>
                  </a:schemeClr>
                </a:solidFill>
              </a:rPr>
              <a:t>is the way that the field-effect of a given center draws its strength, necessarily, from irregularities in the sizes, shapes and arrangements of other nearby centers.</a:t>
            </a:r>
            <a:endParaRPr lang="en-US" sz="2400" dirty="0">
              <a:solidFill>
                <a:schemeClr val="bg1">
                  <a:lumMod val="50000"/>
                </a:schemeClr>
              </a:solidFill>
            </a:endParaRPr>
          </a:p>
        </p:txBody>
      </p:sp>
      <p:pic>
        <p:nvPicPr>
          <p:cNvPr id="12290"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2928926" y="857232"/>
            <a:ext cx="1800225" cy="1751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1928793" y="5286388"/>
            <a:ext cx="2000265" cy="987481"/>
            <a:chOff x="4712851" y="1236583"/>
            <a:chExt cx="1693906"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712851" y="1265505"/>
              <a:ext cx="1693906"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t>Individual characters of teachers/students</a:t>
              </a:r>
              <a:endParaRPr lang="de-AT" b="1" kern="1200" dirty="0"/>
            </a:p>
          </p:txBody>
        </p:sp>
      </p:grpSp>
      <p:grpSp>
        <p:nvGrpSpPr>
          <p:cNvPr id="7"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solidFill>
                    <a:schemeClr val="tx1"/>
                  </a:solidFill>
                </a:rPr>
                <a:t>Every</a:t>
              </a:r>
              <a:r>
                <a:rPr lang="de-AT" b="1" dirty="0" smtClean="0">
                  <a:solidFill>
                    <a:schemeClr val="tx1"/>
                  </a:solidFill>
                </a:rPr>
                <a:t> </a:t>
              </a:r>
              <a:r>
                <a:rPr lang="de-AT" b="1" dirty="0" err="1" smtClean="0">
                  <a:solidFill>
                    <a:schemeClr val="tx1"/>
                  </a:solidFill>
                </a:rPr>
                <a:t>station</a:t>
              </a:r>
              <a:r>
                <a:rPr lang="de-AT" b="1" dirty="0" smtClean="0">
                  <a:solidFill>
                    <a:schemeClr val="tx1"/>
                  </a:solidFill>
                </a:rPr>
                <a:t> has </a:t>
              </a:r>
              <a:r>
                <a:rPr lang="de-AT" b="1" dirty="0" err="1" smtClean="0">
                  <a:solidFill>
                    <a:schemeClr val="tx1"/>
                  </a:solidFill>
                </a:rPr>
                <a:t>its</a:t>
              </a:r>
              <a:r>
                <a:rPr lang="de-AT" b="1" dirty="0" smtClean="0">
                  <a:solidFill>
                    <a:schemeClr val="tx1"/>
                  </a:solidFill>
                </a:rPr>
                <a:t> </a:t>
              </a:r>
              <a:r>
                <a:rPr lang="de-AT" b="1" dirty="0" err="1" smtClean="0">
                  <a:solidFill>
                    <a:schemeClr val="tx1"/>
                  </a:solidFill>
                </a:rPr>
                <a:t>individual</a:t>
              </a:r>
              <a:r>
                <a:rPr lang="de-AT" b="1" dirty="0" smtClean="0">
                  <a:solidFill>
                    <a:schemeClr val="tx1"/>
                  </a:solidFill>
                </a:rPr>
                <a:t> </a:t>
              </a:r>
              <a:r>
                <a:rPr lang="de-AT" b="1" dirty="0" err="1" smtClean="0">
                  <a:solidFill>
                    <a:schemeClr val="tx1"/>
                  </a:solidFill>
                </a:rPr>
                <a:t>properties</a:t>
              </a:r>
              <a:endParaRPr lang="de-AT" b="1" kern="1200" dirty="0">
                <a:solidFill>
                  <a:schemeClr val="tx1"/>
                </a:solidFill>
              </a:endParaRPr>
            </a:p>
          </p:txBody>
        </p:sp>
      </p:grpSp>
      <p:grpSp>
        <p:nvGrpSpPr>
          <p:cNvPr id="10" name="Gruppieren 24"/>
          <p:cNvGrpSpPr/>
          <p:nvPr/>
        </p:nvGrpSpPr>
        <p:grpSpPr>
          <a:xfrm>
            <a:off x="5429256" y="5286388"/>
            <a:ext cx="1785950" cy="987481"/>
            <a:chOff x="4701912" y="3705288"/>
            <a:chExt cx="1785950"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701912" y="3734210"/>
              <a:ext cx="178595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b="1" dirty="0" smtClean="0"/>
                <a:t>Short presentation provides rough summary</a:t>
              </a:r>
              <a:endParaRPr lang="de-AT" sz="2000" b="1" kern="1200" dirty="0"/>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solidFill>
                    <a:schemeClr val="tx1"/>
                  </a:solidFill>
                </a:rPr>
                <a:t>Within</a:t>
              </a:r>
              <a:r>
                <a:rPr lang="de-AT" b="1" dirty="0" smtClean="0">
                  <a:solidFill>
                    <a:schemeClr val="tx1"/>
                  </a:solidFill>
                </a:rPr>
                <a:t> </a:t>
              </a:r>
              <a:r>
                <a:rPr lang="de-AT" b="1" dirty="0" err="1" smtClean="0">
                  <a:solidFill>
                    <a:schemeClr val="tx1"/>
                  </a:solidFill>
                </a:rPr>
                <a:t>every</a:t>
              </a:r>
              <a:r>
                <a:rPr lang="de-AT" b="1" dirty="0" smtClean="0">
                  <a:solidFill>
                    <a:schemeClr val="tx1"/>
                  </a:solidFill>
                </a:rPr>
                <a:t> time </a:t>
              </a:r>
              <a:r>
                <a:rPr lang="de-AT" b="1" dirty="0" err="1" smtClean="0">
                  <a:solidFill>
                    <a:schemeClr val="tx1"/>
                  </a:solidFill>
                </a:rPr>
                <a:t>frame</a:t>
              </a:r>
              <a:r>
                <a:rPr lang="de-AT" b="1" dirty="0" smtClean="0">
                  <a:solidFill>
                    <a:schemeClr val="tx1"/>
                  </a:solidFill>
                </a:rPr>
                <a:t> </a:t>
              </a:r>
              <a:r>
                <a:rPr lang="de-AT" b="1" dirty="0" err="1" smtClean="0">
                  <a:solidFill>
                    <a:schemeClr val="tx1"/>
                  </a:solidFill>
                </a:rPr>
                <a:t>individual</a:t>
              </a:r>
              <a:r>
                <a:rPr lang="de-AT" b="1" dirty="0" smtClean="0">
                  <a:solidFill>
                    <a:schemeClr val="tx1"/>
                  </a:solidFill>
                </a:rPr>
                <a:t> time </a:t>
              </a:r>
              <a:r>
                <a:rPr lang="de-AT" b="1" dirty="0" err="1" smtClean="0">
                  <a:solidFill>
                    <a:schemeClr val="tx1"/>
                  </a:solidFill>
                </a:rPr>
                <a:t>management</a:t>
              </a:r>
              <a:endParaRPr lang="de-AT" b="1" kern="1200" dirty="0">
                <a:solidFill>
                  <a:schemeClr val="tx1"/>
                </a:solidFill>
              </a:endParaRPr>
            </a:p>
          </p:txBody>
        </p:sp>
      </p:grpSp>
      <p:pic>
        <p:nvPicPr>
          <p:cNvPr id="29"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0" name="Picture 3"/>
          <p:cNvPicPr>
            <a:picLocks noChangeAspect="1" noChangeArrowheads="1"/>
          </p:cNvPicPr>
          <p:nvPr/>
        </p:nvPicPr>
        <p:blipFill>
          <a:blip r:embed="rId4" cstate="print"/>
          <a:srcRect/>
          <a:stretch>
            <a:fillRect/>
          </a:stretch>
        </p:blipFill>
        <p:spPr bwMode="auto">
          <a:xfrm>
            <a:off x="2928926" y="857232"/>
            <a:ext cx="1800225" cy="1751013"/>
          </a:xfrm>
          <a:prstGeom prst="rect">
            <a:avLst/>
          </a:prstGeom>
          <a:noFill/>
          <a:ln w="9525">
            <a:noFill/>
            <a:miter lim="800000"/>
            <a:headEnd/>
            <a:tailEnd/>
          </a:ln>
          <a:effectLst/>
        </p:spPr>
      </p:pic>
      <p:sp>
        <p:nvSpPr>
          <p:cNvPr id="31" name="Rechteck 30"/>
          <p:cNvSpPr/>
          <p:nvPr/>
        </p:nvSpPr>
        <p:spPr>
          <a:xfrm>
            <a:off x="1142976" y="2928934"/>
            <a:ext cx="7072346" cy="523220"/>
          </a:xfrm>
          <a:prstGeom prst="rect">
            <a:avLst/>
          </a:prstGeom>
        </p:spPr>
        <p:txBody>
          <a:bodyPr wrap="square">
            <a:spAutoFit/>
          </a:bodyPr>
          <a:lstStyle/>
          <a:p>
            <a:pPr algn="r"/>
            <a:r>
              <a:rPr lang="en-US" sz="2800" b="1" dirty="0" smtClean="0">
                <a:solidFill>
                  <a:srgbClr val="0070C0"/>
                </a:solidFill>
              </a:rPr>
              <a:t>11.</a:t>
            </a:r>
            <a:r>
              <a:rPr lang="en-US" sz="2800" b="1" dirty="0" smtClean="0"/>
              <a:t> ROUGHNESS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14348" y="2928934"/>
            <a:ext cx="7500974" cy="1631216"/>
          </a:xfrm>
          <a:prstGeom prst="rect">
            <a:avLst/>
          </a:prstGeom>
        </p:spPr>
        <p:txBody>
          <a:bodyPr wrap="square">
            <a:spAutoFit/>
          </a:bodyPr>
          <a:lstStyle/>
          <a:p>
            <a:pPr algn="r"/>
            <a:r>
              <a:rPr lang="en-US" sz="2800" b="1" dirty="0" smtClean="0">
                <a:solidFill>
                  <a:srgbClr val="0070C0"/>
                </a:solidFill>
              </a:rPr>
              <a:t>12.</a:t>
            </a:r>
            <a:r>
              <a:rPr lang="en-US" sz="2800" b="1" dirty="0" smtClean="0"/>
              <a:t> ECHOES</a:t>
            </a:r>
          </a:p>
          <a:p>
            <a:pPr algn="r"/>
            <a:r>
              <a:rPr lang="en-US" sz="2400" dirty="0" smtClean="0">
                <a:solidFill>
                  <a:schemeClr val="bg1">
                    <a:lumMod val="50000"/>
                  </a:schemeClr>
                </a:solidFill>
              </a:rPr>
              <a:t>is the way that the strength of a given center depends on similarities of angle and orientation and systems of centers forming larger centers, among the centers it contains.</a:t>
            </a:r>
            <a:endParaRPr lang="en-US" sz="2400" dirty="0">
              <a:solidFill>
                <a:schemeClr val="bg1">
                  <a:lumMod val="50000"/>
                </a:schemeClr>
              </a:solidFill>
            </a:endParaRPr>
          </a:p>
        </p:txBody>
      </p:sp>
      <p:pic>
        <p:nvPicPr>
          <p:cNvPr id="13314"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3357554" y="1000108"/>
            <a:ext cx="1536700" cy="138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2000232" y="5286388"/>
            <a:ext cx="1865723" cy="987481"/>
            <a:chOff x="4773350" y="1236583"/>
            <a:chExt cx="157997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t>Socialization, incorporation of rules</a:t>
              </a:r>
              <a:endParaRPr lang="de-AT" b="1" kern="1200" dirty="0"/>
            </a:p>
          </p:txBody>
        </p:sp>
      </p:grpSp>
      <p:grpSp>
        <p:nvGrpSpPr>
          <p:cNvPr id="7" name="Gruppieren 21"/>
          <p:cNvGrpSpPr/>
          <p:nvPr/>
        </p:nvGrpSpPr>
        <p:grpSpPr>
          <a:xfrm>
            <a:off x="3714744" y="5286388"/>
            <a:ext cx="1857388" cy="987481"/>
            <a:chOff x="4630474" y="2470936"/>
            <a:chExt cx="1857388"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630474" y="2499858"/>
              <a:ext cx="1857388"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solidFill>
                    <a:schemeClr val="tx1"/>
                  </a:solidFill>
                </a:rPr>
                <a:t>Prototypes</a:t>
              </a:r>
              <a:r>
                <a:rPr lang="de-AT" b="1" dirty="0" smtClean="0">
                  <a:solidFill>
                    <a:schemeClr val="tx1"/>
                  </a:solidFill>
                </a:rPr>
                <a:t> of a </a:t>
              </a:r>
              <a:r>
                <a:rPr lang="de-AT" b="1" dirty="0" err="1" smtClean="0">
                  <a:solidFill>
                    <a:schemeClr val="tx1"/>
                  </a:solidFill>
                </a:rPr>
                <a:t>classroom</a:t>
              </a:r>
              <a:r>
                <a:rPr lang="de-AT" b="1" dirty="0" smtClean="0">
                  <a:solidFill>
                    <a:schemeClr val="tx1"/>
                  </a:solidFill>
                </a:rPr>
                <a:t> </a:t>
              </a:r>
              <a:r>
                <a:rPr lang="de-AT" b="1" dirty="0" err="1" smtClean="0">
                  <a:solidFill>
                    <a:schemeClr val="tx1"/>
                  </a:solidFill>
                </a:rPr>
                <a:t>adapted</a:t>
              </a:r>
              <a:r>
                <a:rPr lang="de-AT" b="1" dirty="0" smtClean="0">
                  <a:solidFill>
                    <a:schemeClr val="tx1"/>
                  </a:solidFill>
                </a:rPr>
                <a:t> </a:t>
              </a:r>
              <a:r>
                <a:rPr lang="de-AT" b="1" dirty="0" err="1" smtClean="0">
                  <a:solidFill>
                    <a:schemeClr val="tx1"/>
                  </a:solidFill>
                </a:rPr>
                <a:t>for</a:t>
              </a:r>
              <a:r>
                <a:rPr lang="de-AT" b="1" dirty="0" smtClean="0">
                  <a:solidFill>
                    <a:schemeClr val="tx1"/>
                  </a:solidFill>
                </a:rPr>
                <a:t> </a:t>
              </a:r>
              <a:r>
                <a:rPr lang="de-AT" b="1" dirty="0" err="1" smtClean="0">
                  <a:solidFill>
                    <a:schemeClr val="tx1"/>
                  </a:solidFill>
                </a:rPr>
                <a:t>specific</a:t>
              </a:r>
              <a:r>
                <a:rPr lang="de-AT" b="1" dirty="0" smtClean="0">
                  <a:solidFill>
                    <a:schemeClr val="tx1"/>
                  </a:solidFill>
                </a:rPr>
                <a:t> </a:t>
              </a:r>
              <a:r>
                <a:rPr lang="de-AT" b="1" dirty="0" err="1" smtClean="0">
                  <a:solidFill>
                    <a:schemeClr val="tx1"/>
                  </a:solidFill>
                </a:rPr>
                <a:t>method</a:t>
              </a:r>
              <a:endParaRPr lang="de-AT" b="1" kern="1200" dirty="0">
                <a:solidFill>
                  <a:schemeClr val="tx1"/>
                </a:solidFill>
              </a:endParaRPr>
            </a:p>
          </p:txBody>
        </p:sp>
      </p:grpSp>
      <p:grpSp>
        <p:nvGrpSpPr>
          <p:cNvPr id="10" name="Gruppieren 24"/>
          <p:cNvGrpSpPr/>
          <p:nvPr/>
        </p:nvGrpSpPr>
        <p:grpSpPr>
          <a:xfrm>
            <a:off x="5429256" y="5286388"/>
            <a:ext cx="1785950" cy="987481"/>
            <a:chOff x="4701912" y="3705288"/>
            <a:chExt cx="1785950"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701912" y="3734210"/>
              <a:ext cx="178595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b="1" dirty="0" smtClean="0"/>
                <a:t>Prior knowledge intensified and/or enhanced, </a:t>
              </a:r>
              <a:r>
                <a:rPr lang="en-US" b="1" dirty="0" err="1" smtClean="0"/>
                <a:t>redundance</a:t>
              </a:r>
              <a:endParaRPr lang="de-AT" sz="2000" b="1" kern="1200" dirty="0"/>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smtClean="0">
                  <a:solidFill>
                    <a:schemeClr val="tx1"/>
                  </a:solidFill>
                </a:rPr>
                <a:t>Repetition</a:t>
              </a:r>
              <a:endParaRPr lang="de-AT" b="1" kern="1200" dirty="0">
                <a:solidFill>
                  <a:schemeClr val="tx1"/>
                </a:solidFill>
              </a:endParaRPr>
            </a:p>
          </p:txBody>
        </p:sp>
      </p:grpSp>
      <p:pic>
        <p:nvPicPr>
          <p:cNvPr id="32"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3" name="Picture 3"/>
          <p:cNvPicPr>
            <a:picLocks noChangeAspect="1" noChangeArrowheads="1"/>
          </p:cNvPicPr>
          <p:nvPr/>
        </p:nvPicPr>
        <p:blipFill>
          <a:blip r:embed="rId4" cstate="print"/>
          <a:srcRect/>
          <a:stretch>
            <a:fillRect/>
          </a:stretch>
        </p:blipFill>
        <p:spPr bwMode="auto">
          <a:xfrm>
            <a:off x="3357554" y="1000108"/>
            <a:ext cx="1536700" cy="1381125"/>
          </a:xfrm>
          <a:prstGeom prst="rect">
            <a:avLst/>
          </a:prstGeom>
          <a:noFill/>
          <a:ln w="9525">
            <a:noFill/>
            <a:miter lim="800000"/>
            <a:headEnd/>
            <a:tailEnd/>
          </a:ln>
          <a:effectLst/>
        </p:spPr>
      </p:pic>
      <p:sp>
        <p:nvSpPr>
          <p:cNvPr id="34" name="Rechteck 33"/>
          <p:cNvSpPr/>
          <p:nvPr/>
        </p:nvSpPr>
        <p:spPr>
          <a:xfrm>
            <a:off x="714348" y="2928934"/>
            <a:ext cx="7500974" cy="523220"/>
          </a:xfrm>
          <a:prstGeom prst="rect">
            <a:avLst/>
          </a:prstGeom>
        </p:spPr>
        <p:txBody>
          <a:bodyPr wrap="square">
            <a:spAutoFit/>
          </a:bodyPr>
          <a:lstStyle/>
          <a:p>
            <a:pPr algn="r"/>
            <a:r>
              <a:rPr lang="en-US" sz="2800" b="1" dirty="0" smtClean="0">
                <a:solidFill>
                  <a:srgbClr val="0070C0"/>
                </a:solidFill>
              </a:rPr>
              <a:t>12.</a:t>
            </a:r>
            <a:r>
              <a:rPr lang="en-US" sz="2800" b="1" dirty="0" smtClean="0"/>
              <a:t> ECHOES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428860" y="2928934"/>
            <a:ext cx="5786462" cy="1631216"/>
          </a:xfrm>
          <a:prstGeom prst="rect">
            <a:avLst/>
          </a:prstGeom>
        </p:spPr>
        <p:txBody>
          <a:bodyPr wrap="square">
            <a:spAutoFit/>
          </a:bodyPr>
          <a:lstStyle/>
          <a:p>
            <a:pPr algn="r"/>
            <a:r>
              <a:rPr lang="en-US" sz="2800" b="1" dirty="0" smtClean="0">
                <a:solidFill>
                  <a:srgbClr val="0070C0"/>
                </a:solidFill>
              </a:rPr>
              <a:t>13.</a:t>
            </a:r>
            <a:r>
              <a:rPr lang="en-US" sz="2800" b="1" dirty="0" smtClean="0"/>
              <a:t> THE VOID</a:t>
            </a:r>
          </a:p>
          <a:p>
            <a:pPr algn="r"/>
            <a:r>
              <a:rPr lang="en-US" sz="2400" dirty="0" smtClean="0">
                <a:solidFill>
                  <a:schemeClr val="bg1">
                    <a:lumMod val="50000"/>
                  </a:schemeClr>
                </a:solidFill>
              </a:rPr>
              <a:t>is the way that the intensity of every center depends on the existence of a still place—an empty center—somewhere in its field.</a:t>
            </a:r>
            <a:endParaRPr lang="en-US" sz="2400" dirty="0">
              <a:solidFill>
                <a:schemeClr val="bg1">
                  <a:lumMod val="50000"/>
                </a:schemeClr>
              </a:solidFill>
            </a:endParaRPr>
          </a:p>
        </p:txBody>
      </p:sp>
      <p:pic>
        <p:nvPicPr>
          <p:cNvPr id="14338" name="Picture 2"/>
          <p:cNvPicPr>
            <a:picLocks noChangeAspect="1" noChangeArrowheads="1"/>
          </p:cNvPicPr>
          <p:nvPr/>
        </p:nvPicPr>
        <p:blipFill>
          <a:blip r:embed="rId3" cstate="print"/>
          <a:srcRect/>
          <a:stretch>
            <a:fillRect/>
          </a:stretch>
        </p:blipFill>
        <p:spPr bwMode="auto">
          <a:xfrm>
            <a:off x="5500694" y="714356"/>
            <a:ext cx="2571750" cy="2009775"/>
          </a:xfrm>
          <a:prstGeom prst="rect">
            <a:avLst/>
          </a:prstGeom>
          <a:noFill/>
          <a:ln w="9525">
            <a:solidFill>
              <a:schemeClr val="bg1">
                <a:lumMod val="50000"/>
              </a:schemeClr>
            </a:solid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3500430" y="928670"/>
            <a:ext cx="1293813" cy="1312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1714482" y="5286388"/>
            <a:ext cx="2286017" cy="987481"/>
            <a:chOff x="4531364" y="1236583"/>
            <a:chExt cx="1935893"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531364" y="1265505"/>
              <a:ext cx="1935893"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solidFill>
                    <a:schemeClr val="tx1"/>
                  </a:solidFill>
                </a:rPr>
                <a:t>To concentrate/ to gather oneself</a:t>
              </a:r>
              <a:endParaRPr lang="de-AT" b="1" kern="1200" dirty="0">
                <a:solidFill>
                  <a:schemeClr val="tx1"/>
                </a:solidFill>
              </a:endParaRPr>
            </a:p>
          </p:txBody>
        </p:sp>
      </p:grpSp>
      <p:grpSp>
        <p:nvGrpSpPr>
          <p:cNvPr id="7"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smtClean="0">
                  <a:solidFill>
                    <a:schemeClr val="tx1"/>
                  </a:solidFill>
                </a:rPr>
                <a:t>Way </a:t>
              </a:r>
              <a:r>
                <a:rPr lang="de-AT" b="1" dirty="0" err="1" smtClean="0">
                  <a:solidFill>
                    <a:schemeClr val="tx1"/>
                  </a:solidFill>
                </a:rPr>
                <a:t>from</a:t>
              </a:r>
              <a:r>
                <a:rPr lang="de-AT" b="1" dirty="0" smtClean="0">
                  <a:solidFill>
                    <a:schemeClr val="tx1"/>
                  </a:solidFill>
                </a:rPr>
                <a:t> </a:t>
              </a:r>
              <a:r>
                <a:rPr lang="de-AT" b="1" dirty="0" err="1" smtClean="0">
                  <a:solidFill>
                    <a:schemeClr val="tx1"/>
                  </a:solidFill>
                </a:rPr>
                <a:t>one</a:t>
              </a:r>
              <a:r>
                <a:rPr lang="de-AT" b="1" dirty="0" smtClean="0">
                  <a:solidFill>
                    <a:schemeClr val="tx1"/>
                  </a:solidFill>
                </a:rPr>
                <a:t> </a:t>
              </a:r>
              <a:r>
                <a:rPr lang="de-AT" b="1" dirty="0" err="1" smtClean="0">
                  <a:solidFill>
                    <a:schemeClr val="tx1"/>
                  </a:solidFill>
                </a:rPr>
                <a:t>station</a:t>
              </a:r>
              <a:r>
                <a:rPr lang="de-AT" b="1" dirty="0" smtClean="0">
                  <a:solidFill>
                    <a:schemeClr val="tx1"/>
                  </a:solidFill>
                </a:rPr>
                <a:t> to </a:t>
              </a:r>
              <a:r>
                <a:rPr lang="de-AT" b="1" dirty="0" err="1" smtClean="0">
                  <a:solidFill>
                    <a:schemeClr val="tx1"/>
                  </a:solidFill>
                </a:rPr>
                <a:t>another</a:t>
              </a:r>
              <a:endParaRPr lang="de-AT" b="1" kern="1200" dirty="0">
                <a:solidFill>
                  <a:schemeClr val="tx1"/>
                </a:solidFill>
              </a:endParaRPr>
            </a:p>
          </p:txBody>
        </p:sp>
      </p:grpSp>
      <p:grpSp>
        <p:nvGrpSpPr>
          <p:cNvPr id="10" name="Gruppieren 24"/>
          <p:cNvGrpSpPr/>
          <p:nvPr/>
        </p:nvGrpSpPr>
        <p:grpSpPr>
          <a:xfrm>
            <a:off x="5429256" y="5286388"/>
            <a:ext cx="1785950" cy="987481"/>
            <a:chOff x="4701912" y="3705288"/>
            <a:chExt cx="1785950"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701912" y="3734210"/>
              <a:ext cx="178595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b="1" dirty="0" smtClean="0">
                  <a:solidFill>
                    <a:schemeClr val="tx1"/>
                  </a:solidFill>
                </a:rPr>
                <a:t>Starting the presentation with an empty poster</a:t>
              </a:r>
              <a:endParaRPr lang="de-AT" sz="2000" b="1" kern="1200" dirty="0">
                <a:solidFill>
                  <a:schemeClr val="tx1"/>
                </a:solidFill>
              </a:endParaRPr>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solidFill>
                    <a:schemeClr val="tx1"/>
                  </a:solidFill>
                </a:rPr>
                <a:t>Recreational</a:t>
              </a:r>
              <a:r>
                <a:rPr lang="de-AT" b="1" dirty="0" smtClean="0">
                  <a:solidFill>
                    <a:schemeClr val="tx1"/>
                  </a:solidFill>
                </a:rPr>
                <a:t> </a:t>
              </a:r>
              <a:r>
                <a:rPr lang="de-AT" b="1" dirty="0" err="1" smtClean="0">
                  <a:solidFill>
                    <a:schemeClr val="tx1"/>
                  </a:solidFill>
                </a:rPr>
                <a:t>periods</a:t>
              </a:r>
              <a:endParaRPr lang="de-AT" b="1" kern="1200" dirty="0">
                <a:solidFill>
                  <a:schemeClr val="tx1"/>
                </a:solidFill>
              </a:endParaRPr>
            </a:p>
          </p:txBody>
        </p:sp>
      </p:grpSp>
      <p:pic>
        <p:nvPicPr>
          <p:cNvPr id="29" name="Picture 2"/>
          <p:cNvPicPr>
            <a:picLocks noChangeAspect="1" noChangeArrowheads="1"/>
          </p:cNvPicPr>
          <p:nvPr/>
        </p:nvPicPr>
        <p:blipFill>
          <a:blip r:embed="rId3" cstate="print"/>
          <a:srcRect/>
          <a:stretch>
            <a:fillRect/>
          </a:stretch>
        </p:blipFill>
        <p:spPr bwMode="auto">
          <a:xfrm>
            <a:off x="5500694" y="714356"/>
            <a:ext cx="2571750" cy="2009775"/>
          </a:xfrm>
          <a:prstGeom prst="rect">
            <a:avLst/>
          </a:prstGeom>
          <a:noFill/>
          <a:ln w="9525">
            <a:solidFill>
              <a:schemeClr val="bg1">
                <a:lumMod val="50000"/>
              </a:schemeClr>
            </a:solidFill>
            <a:miter lim="800000"/>
            <a:headEnd/>
            <a:tailEnd/>
          </a:ln>
        </p:spPr>
      </p:pic>
      <p:pic>
        <p:nvPicPr>
          <p:cNvPr id="30" name="Picture 3"/>
          <p:cNvPicPr>
            <a:picLocks noChangeAspect="1" noChangeArrowheads="1"/>
          </p:cNvPicPr>
          <p:nvPr/>
        </p:nvPicPr>
        <p:blipFill>
          <a:blip r:embed="rId4" cstate="print"/>
          <a:srcRect/>
          <a:stretch>
            <a:fillRect/>
          </a:stretch>
        </p:blipFill>
        <p:spPr bwMode="auto">
          <a:xfrm>
            <a:off x="3500430" y="928670"/>
            <a:ext cx="1293813" cy="1312863"/>
          </a:xfrm>
          <a:prstGeom prst="rect">
            <a:avLst/>
          </a:prstGeom>
          <a:noFill/>
          <a:ln w="9525">
            <a:noFill/>
            <a:miter lim="800000"/>
            <a:headEnd/>
            <a:tailEnd/>
          </a:ln>
          <a:effectLst/>
        </p:spPr>
      </p:pic>
      <p:sp>
        <p:nvSpPr>
          <p:cNvPr id="31" name="Rechteck 30"/>
          <p:cNvSpPr/>
          <p:nvPr/>
        </p:nvSpPr>
        <p:spPr>
          <a:xfrm>
            <a:off x="2428860" y="2928934"/>
            <a:ext cx="5786462" cy="523220"/>
          </a:xfrm>
          <a:prstGeom prst="rect">
            <a:avLst/>
          </a:prstGeom>
        </p:spPr>
        <p:txBody>
          <a:bodyPr wrap="square">
            <a:spAutoFit/>
          </a:bodyPr>
          <a:lstStyle/>
          <a:p>
            <a:pPr algn="r"/>
            <a:r>
              <a:rPr lang="en-US" sz="2800" b="1" dirty="0" smtClean="0">
                <a:solidFill>
                  <a:srgbClr val="0070C0"/>
                </a:solidFill>
              </a:rPr>
              <a:t>13.</a:t>
            </a:r>
            <a:r>
              <a:rPr lang="en-US" sz="2800" b="1" dirty="0" smtClean="0"/>
              <a:t> THE VOID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57224" y="2928934"/>
            <a:ext cx="7358098" cy="2000548"/>
          </a:xfrm>
          <a:prstGeom prst="rect">
            <a:avLst/>
          </a:prstGeom>
        </p:spPr>
        <p:txBody>
          <a:bodyPr wrap="square">
            <a:spAutoFit/>
          </a:bodyPr>
          <a:lstStyle/>
          <a:p>
            <a:pPr algn="r"/>
            <a:r>
              <a:rPr lang="en-US" sz="2800" b="1" dirty="0" smtClean="0">
                <a:solidFill>
                  <a:srgbClr val="0070C0"/>
                </a:solidFill>
              </a:rPr>
              <a:t>14.</a:t>
            </a:r>
            <a:r>
              <a:rPr lang="en-US" sz="2800" b="1" dirty="0" smtClean="0"/>
              <a:t> SIMPLICITY AND INNER CALM</a:t>
            </a:r>
          </a:p>
          <a:p>
            <a:pPr algn="r"/>
            <a:r>
              <a:rPr lang="en-US" sz="2400" dirty="0" smtClean="0">
                <a:solidFill>
                  <a:schemeClr val="bg1">
                    <a:lumMod val="50000"/>
                  </a:schemeClr>
                </a:solidFill>
              </a:rPr>
              <a:t>is the way the strength of a center depends on its simplicity—on the process of reducing the number of different centers which exist in it, while increasing the strength of these centers to make them weigh more.</a:t>
            </a:r>
            <a:endParaRPr lang="en-US" sz="2400" dirty="0">
              <a:solidFill>
                <a:schemeClr val="bg1">
                  <a:lumMod val="50000"/>
                </a:schemeClr>
              </a:solidFill>
            </a:endParaRPr>
          </a:p>
        </p:txBody>
      </p:sp>
      <p:pic>
        <p:nvPicPr>
          <p:cNvPr id="15362"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3428992" y="1071546"/>
            <a:ext cx="1430337" cy="1166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2000232" y="5286388"/>
            <a:ext cx="1865723" cy="987481"/>
            <a:chOff x="4773350" y="1236583"/>
            <a:chExt cx="157997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t>No social distractions</a:t>
              </a:r>
              <a:endParaRPr lang="de-AT" b="1" kern="1200" dirty="0"/>
            </a:p>
          </p:txBody>
        </p:sp>
      </p:grpSp>
      <p:grpSp>
        <p:nvGrpSpPr>
          <p:cNvPr id="7" name="Gruppieren 21"/>
          <p:cNvGrpSpPr/>
          <p:nvPr/>
        </p:nvGrpSpPr>
        <p:grpSpPr>
          <a:xfrm>
            <a:off x="3857620" y="5286388"/>
            <a:ext cx="1714512" cy="987481"/>
            <a:chOff x="4773350" y="2470936"/>
            <a:chExt cx="1714512" cy="987481"/>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802272" y="2499858"/>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solidFill>
                    <a:schemeClr val="tx1"/>
                  </a:solidFill>
                </a:rPr>
                <a:t>Removing</a:t>
              </a:r>
              <a:r>
                <a:rPr lang="de-AT" b="1" dirty="0" smtClean="0">
                  <a:solidFill>
                    <a:schemeClr val="tx1"/>
                  </a:solidFill>
                </a:rPr>
                <a:t> </a:t>
              </a:r>
              <a:r>
                <a:rPr lang="de-AT" b="1" dirty="0" err="1" smtClean="0">
                  <a:solidFill>
                    <a:schemeClr val="tx1"/>
                  </a:solidFill>
                </a:rPr>
                <a:t>furniture</a:t>
              </a:r>
              <a:endParaRPr lang="de-AT" b="1" kern="1200" dirty="0">
                <a:solidFill>
                  <a:schemeClr val="tx1"/>
                </a:solidFill>
              </a:endParaRPr>
            </a:p>
          </p:txBody>
        </p:sp>
      </p:grpSp>
      <p:grpSp>
        <p:nvGrpSpPr>
          <p:cNvPr id="10" name="Gruppieren 24"/>
          <p:cNvGrpSpPr/>
          <p:nvPr/>
        </p:nvGrpSpPr>
        <p:grpSpPr>
          <a:xfrm>
            <a:off x="5429256" y="5286388"/>
            <a:ext cx="1785950" cy="987481"/>
            <a:chOff x="4701912" y="3705288"/>
            <a:chExt cx="1785950"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701912" y="3734210"/>
              <a:ext cx="178595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b="1" dirty="0" smtClean="0"/>
                <a:t>Simple &amp; clear examples, to get directly to the point</a:t>
              </a:r>
              <a:endParaRPr lang="de-AT" sz="2000" b="1" kern="1200" dirty="0"/>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solidFill>
                    <a:schemeClr val="tx1"/>
                  </a:solidFill>
                </a:rPr>
                <a:t>Clear</a:t>
              </a:r>
              <a:r>
                <a:rPr lang="de-AT" b="1" dirty="0" smtClean="0">
                  <a:solidFill>
                    <a:schemeClr val="tx1"/>
                  </a:solidFill>
                </a:rPr>
                <a:t> time </a:t>
              </a:r>
              <a:r>
                <a:rPr lang="de-AT" b="1" dirty="0" err="1" smtClean="0">
                  <a:solidFill>
                    <a:schemeClr val="tx1"/>
                  </a:solidFill>
                </a:rPr>
                <a:t>structure</a:t>
              </a:r>
              <a:endParaRPr lang="de-AT" b="1" kern="1200" dirty="0">
                <a:solidFill>
                  <a:schemeClr val="tx1"/>
                </a:solidFill>
              </a:endParaRPr>
            </a:p>
          </p:txBody>
        </p:sp>
      </p:grpSp>
      <p:pic>
        <p:nvPicPr>
          <p:cNvPr id="29"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0" name="Picture 3"/>
          <p:cNvPicPr>
            <a:picLocks noChangeAspect="1" noChangeArrowheads="1"/>
          </p:cNvPicPr>
          <p:nvPr/>
        </p:nvPicPr>
        <p:blipFill>
          <a:blip r:embed="rId4" cstate="print"/>
          <a:srcRect/>
          <a:stretch>
            <a:fillRect/>
          </a:stretch>
        </p:blipFill>
        <p:spPr bwMode="auto">
          <a:xfrm>
            <a:off x="3428992" y="1071546"/>
            <a:ext cx="1430337" cy="1166813"/>
          </a:xfrm>
          <a:prstGeom prst="rect">
            <a:avLst/>
          </a:prstGeom>
          <a:noFill/>
          <a:ln w="9525">
            <a:noFill/>
            <a:miter lim="800000"/>
            <a:headEnd/>
            <a:tailEnd/>
          </a:ln>
          <a:effectLst/>
        </p:spPr>
      </p:pic>
      <p:sp>
        <p:nvSpPr>
          <p:cNvPr id="31" name="Rechteck 30"/>
          <p:cNvSpPr/>
          <p:nvPr/>
        </p:nvSpPr>
        <p:spPr>
          <a:xfrm>
            <a:off x="857224" y="2928934"/>
            <a:ext cx="7358098" cy="523220"/>
          </a:xfrm>
          <a:prstGeom prst="rect">
            <a:avLst/>
          </a:prstGeom>
        </p:spPr>
        <p:txBody>
          <a:bodyPr wrap="square">
            <a:spAutoFit/>
          </a:bodyPr>
          <a:lstStyle/>
          <a:p>
            <a:pPr algn="r"/>
            <a:r>
              <a:rPr lang="en-US" sz="2800" b="1" dirty="0" smtClean="0">
                <a:solidFill>
                  <a:srgbClr val="0070C0"/>
                </a:solidFill>
              </a:rPr>
              <a:t>14.</a:t>
            </a:r>
            <a:r>
              <a:rPr lang="en-US" sz="2800" b="1" dirty="0" smtClean="0"/>
              <a:t> SIMPLICITY AND INNER CALM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neuer ordner.jpg"/>
          <p:cNvPicPr>
            <a:picLocks noChangeAspect="1"/>
          </p:cNvPicPr>
          <p:nvPr/>
        </p:nvPicPr>
        <p:blipFill>
          <a:blip r:embed="rId3" cstate="print"/>
          <a:stretch>
            <a:fillRect/>
          </a:stretch>
        </p:blipFill>
        <p:spPr>
          <a:xfrm>
            <a:off x="2428860" y="285728"/>
            <a:ext cx="4071966" cy="5786478"/>
          </a:xfrm>
          <a:prstGeom prst="rect">
            <a:avLst/>
          </a:prstGeom>
          <a:ln>
            <a:solidFill>
              <a:schemeClr val="bg1">
                <a:lumMod val="50000"/>
              </a:schemeClr>
            </a:solidFill>
          </a:ln>
        </p:spPr>
      </p:pic>
      <p:sp>
        <p:nvSpPr>
          <p:cNvPr id="3" name="Textfeld 2"/>
          <p:cNvSpPr txBox="1"/>
          <p:nvPr/>
        </p:nvSpPr>
        <p:spPr>
          <a:xfrm>
            <a:off x="4714876" y="6286520"/>
            <a:ext cx="4143404" cy="369332"/>
          </a:xfrm>
          <a:prstGeom prst="rect">
            <a:avLst/>
          </a:prstGeom>
          <a:noFill/>
        </p:spPr>
        <p:txBody>
          <a:bodyPr wrap="square" rtlCol="0">
            <a:spAutoFit/>
          </a:bodyPr>
          <a:lstStyle/>
          <a:p>
            <a:pPr algn="r"/>
            <a:r>
              <a:rPr lang="de-AT" b="1" dirty="0" err="1" smtClean="0">
                <a:solidFill>
                  <a:schemeClr val="bg1">
                    <a:lumMod val="50000"/>
                  </a:schemeClr>
                </a:solidFill>
              </a:rPr>
              <a:t>Alexandr</a:t>
            </a:r>
            <a:r>
              <a:rPr lang="de-AT" b="1" dirty="0" err="1" smtClean="0">
                <a:solidFill>
                  <a:srgbClr val="0070C0"/>
                </a:solidFill>
              </a:rPr>
              <a:t>i</a:t>
            </a:r>
            <a:r>
              <a:rPr lang="de-AT" b="1" dirty="0" err="1" smtClean="0">
                <a:solidFill>
                  <a:schemeClr val="bg1">
                    <a:lumMod val="50000"/>
                  </a:schemeClr>
                </a:solidFill>
              </a:rPr>
              <a:t>an</a:t>
            </a:r>
            <a:r>
              <a:rPr lang="de-AT" b="1" dirty="0" smtClean="0">
                <a:solidFill>
                  <a:schemeClr val="bg1">
                    <a:lumMod val="50000"/>
                  </a:schemeClr>
                </a:solidFill>
              </a:rPr>
              <a:t> Pattern Form (1)</a:t>
            </a:r>
            <a:endParaRPr lang="de-AT" b="1" dirty="0">
              <a:solidFill>
                <a:schemeClr val="bg1">
                  <a:lumMod val="50000"/>
                </a:schemeClr>
              </a:solidFill>
            </a:endParaRPr>
          </a:p>
        </p:txBody>
      </p:sp>
      <p:sp>
        <p:nvSpPr>
          <p:cNvPr id="4" name="Abgerundetes Rechteck 3"/>
          <p:cNvSpPr/>
          <p:nvPr/>
        </p:nvSpPr>
        <p:spPr>
          <a:xfrm>
            <a:off x="4000496" y="357166"/>
            <a:ext cx="3429024" cy="785818"/>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AT" sz="2000" b="1" dirty="0" smtClean="0">
                <a:effectLst>
                  <a:outerShdw blurRad="38100" dist="38100" dir="2700000" algn="tl">
                    <a:srgbClr val="000000">
                      <a:alpha val="43137"/>
                    </a:srgbClr>
                  </a:outerShdw>
                </a:effectLst>
              </a:rPr>
              <a:t>Pattern </a:t>
            </a:r>
            <a:r>
              <a:rPr lang="de-AT" sz="2000" b="1" dirty="0" err="1" smtClean="0">
                <a:effectLst>
                  <a:outerShdw blurRad="38100" dist="38100" dir="2700000" algn="tl">
                    <a:srgbClr val="000000">
                      <a:alpha val="43137"/>
                    </a:srgbClr>
                  </a:outerShdw>
                </a:effectLst>
              </a:rPr>
              <a:t>name</a:t>
            </a:r>
            <a:endParaRPr lang="de-AT" sz="2000" i="1" dirty="0" smtClean="0">
              <a:effectLst>
                <a:outerShdw blurRad="38100" dist="38100" dir="2700000" algn="tl">
                  <a:srgbClr val="000000">
                    <a:alpha val="43137"/>
                  </a:srgbClr>
                </a:outerShdw>
              </a:effectLst>
            </a:endParaRPr>
          </a:p>
        </p:txBody>
      </p:sp>
      <p:sp>
        <p:nvSpPr>
          <p:cNvPr id="5" name="Abgerundetes Rechteck 4"/>
          <p:cNvSpPr/>
          <p:nvPr/>
        </p:nvSpPr>
        <p:spPr>
          <a:xfrm>
            <a:off x="4429124" y="4357694"/>
            <a:ext cx="3286148" cy="1214446"/>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AT" sz="2000" b="1" dirty="0" smtClean="0">
                <a:effectLst>
                  <a:outerShdw blurRad="38100" dist="38100" dir="2700000" algn="tl">
                    <a:srgbClr val="000000">
                      <a:alpha val="43137"/>
                    </a:srgbClr>
                  </a:outerShdw>
                </a:effectLst>
              </a:rPr>
              <a:t>Picture </a:t>
            </a:r>
            <a:r>
              <a:rPr lang="de-AT" sz="2000" dirty="0" err="1" smtClean="0">
                <a:effectLst>
                  <a:outerShdw blurRad="38100" dist="38100" dir="2700000" algn="tl">
                    <a:srgbClr val="000000">
                      <a:alpha val="43137"/>
                    </a:srgbClr>
                  </a:outerShdw>
                </a:effectLst>
              </a:rPr>
              <a:t>from</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the</a:t>
            </a:r>
            <a:r>
              <a:rPr lang="de-AT" sz="2000" dirty="0" smtClean="0">
                <a:effectLst>
                  <a:outerShdw blurRad="38100" dist="38100" dir="2700000" algn="tl">
                    <a:srgbClr val="000000">
                      <a:alpha val="43137"/>
                    </a:srgbClr>
                  </a:outerShdw>
                </a:effectLst>
              </a:rPr>
              <a:t> real </a:t>
            </a:r>
            <a:r>
              <a:rPr lang="de-AT" sz="2000" dirty="0" err="1" smtClean="0">
                <a:effectLst>
                  <a:outerShdw blurRad="38100" dist="38100" dir="2700000" algn="tl">
                    <a:srgbClr val="000000">
                      <a:alpha val="43137"/>
                    </a:srgbClr>
                  </a:outerShdw>
                </a:effectLst>
              </a:rPr>
              <a:t>world</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that</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relates</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to</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pattern</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and</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shows</a:t>
            </a:r>
            <a:r>
              <a:rPr lang="de-AT" sz="2000" dirty="0" smtClean="0">
                <a:effectLst>
                  <a:outerShdw blurRad="38100" dist="38100" dir="2700000" algn="tl">
                    <a:srgbClr val="000000">
                      <a:alpha val="43137"/>
                    </a:srgbClr>
                  </a:outerShdw>
                </a:effectLst>
              </a:rPr>
              <a:t> an </a:t>
            </a:r>
            <a:r>
              <a:rPr lang="de-AT" sz="2000" dirty="0" err="1" smtClean="0">
                <a:effectLst>
                  <a:outerShdw blurRad="38100" dist="38100" dir="2700000" algn="tl">
                    <a:srgbClr val="000000">
                      <a:alpha val="43137"/>
                    </a:srgbClr>
                  </a:outerShdw>
                </a:effectLst>
              </a:rPr>
              <a:t>architypal</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example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of</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that</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pattern</a:t>
            </a:r>
            <a:r>
              <a:rPr lang="de-AT" sz="2000" dirty="0" smtClean="0">
                <a:effectLst>
                  <a:outerShdw blurRad="38100" dist="38100" dir="2700000" algn="tl">
                    <a:srgbClr val="000000">
                      <a:alpha val="43137"/>
                    </a:srgbClr>
                  </a:outerShdw>
                </a:effectLst>
              </a:rPr>
              <a:t>.</a:t>
            </a:r>
            <a:endParaRPr lang="de-AT" sz="2000" dirty="0">
              <a:effectLst>
                <a:outerShdw blurRad="38100" dist="38100" dir="2700000" algn="tl">
                  <a:srgbClr val="000000">
                    <a:alpha val="43137"/>
                  </a:srgbClr>
                </a:outerShdw>
              </a:effectLst>
            </a:endParaRPr>
          </a:p>
        </p:txBody>
      </p:sp>
      <p:sp>
        <p:nvSpPr>
          <p:cNvPr id="6" name="Abgerundetes Rechteck 5"/>
          <p:cNvSpPr/>
          <p:nvPr/>
        </p:nvSpPr>
        <p:spPr>
          <a:xfrm>
            <a:off x="500034" y="214290"/>
            <a:ext cx="3429024" cy="785818"/>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b="1" dirty="0" smtClean="0">
                <a:effectLst>
                  <a:outerShdw blurRad="38100" dist="38100" dir="2700000" algn="tl">
                    <a:srgbClr val="000000">
                      <a:alpha val="43137"/>
                    </a:srgbClr>
                  </a:outerShdw>
                </a:effectLst>
              </a:rPr>
              <a:t>Pattern </a:t>
            </a:r>
            <a:r>
              <a:rPr lang="de-AT" sz="2000" b="1" dirty="0" err="1" smtClean="0">
                <a:effectLst>
                  <a:outerShdw blurRad="38100" dist="38100" dir="2700000" algn="tl">
                    <a:srgbClr val="000000">
                      <a:alpha val="43137"/>
                    </a:srgbClr>
                  </a:outerShdw>
                </a:effectLst>
              </a:rPr>
              <a:t>number</a:t>
            </a:r>
            <a:endParaRPr lang="de-AT" sz="20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643042" y="2928934"/>
            <a:ext cx="6572280" cy="2000548"/>
          </a:xfrm>
          <a:prstGeom prst="rect">
            <a:avLst/>
          </a:prstGeom>
        </p:spPr>
        <p:txBody>
          <a:bodyPr wrap="square">
            <a:spAutoFit/>
          </a:bodyPr>
          <a:lstStyle/>
          <a:p>
            <a:pPr algn="r"/>
            <a:r>
              <a:rPr lang="en-US" sz="2800" b="1" dirty="0" smtClean="0">
                <a:solidFill>
                  <a:srgbClr val="0070C0"/>
                </a:solidFill>
              </a:rPr>
              <a:t>15.</a:t>
            </a:r>
            <a:r>
              <a:rPr lang="en-US" sz="2800" b="1" dirty="0" smtClean="0"/>
              <a:t> NOT-SEPARATENESS</a:t>
            </a:r>
          </a:p>
          <a:p>
            <a:pPr algn="r"/>
            <a:r>
              <a:rPr lang="en-US" sz="2400" dirty="0" smtClean="0">
                <a:solidFill>
                  <a:schemeClr val="bg1">
                    <a:lumMod val="50000"/>
                  </a:schemeClr>
                </a:solidFill>
              </a:rPr>
              <a:t>is the way the life and strength of a center depends on the extent to which that center is merged smoothly—sometimes even indistinguishably—with the centers that form its surroundings.</a:t>
            </a:r>
            <a:endParaRPr lang="en-US" sz="2400" dirty="0">
              <a:solidFill>
                <a:schemeClr val="bg1">
                  <a:lumMod val="50000"/>
                </a:schemeClr>
              </a:solidFill>
            </a:endParaRPr>
          </a:p>
        </p:txBody>
      </p:sp>
      <p:pic>
        <p:nvPicPr>
          <p:cNvPr id="16386"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3143240" y="1000108"/>
            <a:ext cx="1770063" cy="1255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6"/>
          <p:cNvGrpSpPr/>
          <p:nvPr/>
        </p:nvGrpSpPr>
        <p:grpSpPr>
          <a:xfrm>
            <a:off x="2214546" y="4214818"/>
            <a:ext cx="1579971" cy="987481"/>
            <a:chOff x="4773350" y="1236583"/>
            <a:chExt cx="1579971" cy="987481"/>
          </a:xfrm>
        </p:grpSpPr>
        <p:sp>
          <p:nvSpPr>
            <p:cNvPr id="8" name="Abgerundetes Rechteck 7"/>
            <p:cNvSpPr/>
            <p:nvPr/>
          </p:nvSpPr>
          <p:spPr>
            <a:xfrm>
              <a:off x="4773350" y="1236583"/>
              <a:ext cx="1579971" cy="987481"/>
            </a:xfrm>
            <a:prstGeom prst="roundRect">
              <a:avLst>
                <a:gd name="adj" fmla="val 10000"/>
              </a:avLst>
            </a:prstGeom>
            <a:solidFill>
              <a:srgbClr val="FFFF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err="1" smtClean="0"/>
                <a:t>Social</a:t>
              </a:r>
              <a:r>
                <a:rPr lang="de-AT" sz="2400" b="1" kern="1200" dirty="0" smtClean="0"/>
                <a:t> Interaction</a:t>
              </a:r>
              <a:endParaRPr lang="de-AT" sz="2400" b="1" kern="1200" dirty="0"/>
            </a:p>
          </p:txBody>
        </p:sp>
      </p:grpSp>
      <p:grpSp>
        <p:nvGrpSpPr>
          <p:cNvPr id="3" name="Gruppieren 9"/>
          <p:cNvGrpSpPr/>
          <p:nvPr/>
        </p:nvGrpSpPr>
        <p:grpSpPr>
          <a:xfrm>
            <a:off x="3857620" y="4214818"/>
            <a:ext cx="1579971" cy="987481"/>
            <a:chOff x="4773350" y="2470936"/>
            <a:chExt cx="1579971" cy="987481"/>
          </a:xfrm>
        </p:grpSpPr>
        <p:sp>
          <p:nvSpPr>
            <p:cNvPr id="11" name="Abgerundetes Rechteck 10"/>
            <p:cNvSpPr/>
            <p:nvPr/>
          </p:nvSpPr>
          <p:spPr>
            <a:xfrm>
              <a:off x="4773350" y="2470936"/>
              <a:ext cx="1579971" cy="987481"/>
            </a:xfrm>
            <a:prstGeom prst="roundRect">
              <a:avLst>
                <a:gd name="adj" fmla="val 10000"/>
              </a:avLst>
            </a:prstGeom>
            <a:solidFill>
              <a:schemeClr val="accent1">
                <a:lumMod val="20000"/>
                <a:lumOff val="80000"/>
                <a:alpha val="90000"/>
              </a:scheme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Abgerundetes Rechteck 4"/>
            <p:cNvSpPr/>
            <p:nvPr/>
          </p:nvSpPr>
          <p:spPr>
            <a:xfrm>
              <a:off x="4802272" y="2499858"/>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Space</a:t>
              </a:r>
              <a:endParaRPr lang="de-AT" sz="2400" b="1" kern="1200" dirty="0"/>
            </a:p>
          </p:txBody>
        </p:sp>
      </p:grpSp>
      <p:grpSp>
        <p:nvGrpSpPr>
          <p:cNvPr id="4" name="Gruppieren 12"/>
          <p:cNvGrpSpPr/>
          <p:nvPr/>
        </p:nvGrpSpPr>
        <p:grpSpPr>
          <a:xfrm>
            <a:off x="5500694" y="4214818"/>
            <a:ext cx="1579971" cy="987481"/>
            <a:chOff x="4773350" y="3705288"/>
            <a:chExt cx="1579971" cy="987481"/>
          </a:xfrm>
        </p:grpSpPr>
        <p:sp>
          <p:nvSpPr>
            <p:cNvPr id="14" name="Abgerundetes Rechteck 13"/>
            <p:cNvSpPr/>
            <p:nvPr/>
          </p:nvSpPr>
          <p:spPr>
            <a:xfrm>
              <a:off x="4773350" y="3705288"/>
              <a:ext cx="1579971" cy="987481"/>
            </a:xfrm>
            <a:prstGeom prst="roundRect">
              <a:avLst>
                <a:gd name="adj" fmla="val 10000"/>
              </a:avLst>
            </a:prstGeom>
            <a:solidFill>
              <a:srgbClr val="FF000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Abgerundetes Rechteck 4"/>
            <p:cNvSpPr/>
            <p:nvPr/>
          </p:nvSpPr>
          <p:spPr>
            <a:xfrm>
              <a:off x="4802272" y="3734210"/>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Content</a:t>
              </a:r>
              <a:endParaRPr lang="de-AT" sz="2400" b="1" kern="1200" dirty="0"/>
            </a:p>
          </p:txBody>
        </p:sp>
      </p:grpSp>
      <p:grpSp>
        <p:nvGrpSpPr>
          <p:cNvPr id="5" name="Gruppieren 15"/>
          <p:cNvGrpSpPr/>
          <p:nvPr/>
        </p:nvGrpSpPr>
        <p:grpSpPr>
          <a:xfrm>
            <a:off x="7143768" y="4214818"/>
            <a:ext cx="1579971" cy="987481"/>
            <a:chOff x="4773350" y="4939640"/>
            <a:chExt cx="1579971" cy="987481"/>
          </a:xfrm>
        </p:grpSpPr>
        <p:sp>
          <p:nvSpPr>
            <p:cNvPr id="17" name="Abgerundetes Rechteck 16"/>
            <p:cNvSpPr/>
            <p:nvPr/>
          </p:nvSpPr>
          <p:spPr>
            <a:xfrm>
              <a:off x="4773350" y="4939640"/>
              <a:ext cx="1579971" cy="987481"/>
            </a:xfrm>
            <a:prstGeom prst="roundRect">
              <a:avLst>
                <a:gd name="adj" fmla="val 10000"/>
              </a:avLst>
            </a:prstGeom>
            <a:solidFill>
              <a:srgbClr val="00B050">
                <a:alpha val="90000"/>
              </a:srgbClr>
            </a:solid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Abgerundetes Rechteck 4"/>
            <p:cNvSpPr/>
            <p:nvPr/>
          </p:nvSpPr>
          <p:spPr>
            <a:xfrm>
              <a:off x="4802272" y="4968562"/>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sz="2400" b="1" kern="1200" dirty="0" smtClean="0"/>
                <a:t>Time</a:t>
              </a:r>
              <a:endParaRPr lang="de-AT" sz="2400" b="1" kern="1200" dirty="0"/>
            </a:p>
          </p:txBody>
        </p:sp>
      </p:grpSp>
      <p:grpSp>
        <p:nvGrpSpPr>
          <p:cNvPr id="6" name="Gruppieren 18"/>
          <p:cNvGrpSpPr/>
          <p:nvPr/>
        </p:nvGrpSpPr>
        <p:grpSpPr>
          <a:xfrm>
            <a:off x="2000232" y="5286388"/>
            <a:ext cx="1865723" cy="987481"/>
            <a:chOff x="4773350" y="1236583"/>
            <a:chExt cx="1579971" cy="987481"/>
          </a:xfrm>
        </p:grpSpPr>
        <p:sp>
          <p:nvSpPr>
            <p:cNvPr id="20" name="Abgerundetes Rechteck 19"/>
            <p:cNvSpPr/>
            <p:nvPr/>
          </p:nvSpPr>
          <p:spPr>
            <a:xfrm>
              <a:off x="4773350" y="1236583"/>
              <a:ext cx="1579971" cy="987481"/>
            </a:xfrm>
            <a:prstGeom prst="roundRect">
              <a:avLst>
                <a:gd name="adj" fmla="val 10000"/>
              </a:avLst>
            </a:prstGeom>
            <a:no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Abgerundetes Rechteck 4"/>
            <p:cNvSpPr/>
            <p:nvPr/>
          </p:nvSpPr>
          <p:spPr>
            <a:xfrm>
              <a:off x="4802272" y="1265505"/>
              <a:ext cx="1522127" cy="92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b="1" dirty="0" smtClean="0">
                  <a:solidFill>
                    <a:schemeClr val="tx1"/>
                  </a:solidFill>
                </a:rPr>
                <a:t>Awareness of being part of a group/a larger social system</a:t>
              </a:r>
              <a:endParaRPr lang="de-AT" b="1" kern="1200" dirty="0">
                <a:solidFill>
                  <a:schemeClr val="tx1"/>
                </a:solidFill>
              </a:endParaRPr>
            </a:p>
          </p:txBody>
        </p:sp>
      </p:grpSp>
      <p:grpSp>
        <p:nvGrpSpPr>
          <p:cNvPr id="7" name="Gruppieren 21"/>
          <p:cNvGrpSpPr/>
          <p:nvPr/>
        </p:nvGrpSpPr>
        <p:grpSpPr>
          <a:xfrm>
            <a:off x="3786182" y="5286388"/>
            <a:ext cx="1685590" cy="1001075"/>
            <a:chOff x="4701912" y="2470936"/>
            <a:chExt cx="1685590" cy="1001075"/>
          </a:xfrm>
          <a:noFill/>
        </p:grpSpPr>
        <p:sp>
          <p:nvSpPr>
            <p:cNvPr id="23" name="Abgerundetes Rechteck 22"/>
            <p:cNvSpPr/>
            <p:nvPr/>
          </p:nvSpPr>
          <p:spPr>
            <a:xfrm>
              <a:off x="4773350" y="2470936"/>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Abgerundetes Rechteck 4"/>
            <p:cNvSpPr/>
            <p:nvPr/>
          </p:nvSpPr>
          <p:spPr>
            <a:xfrm>
              <a:off x="4701912" y="2542374"/>
              <a:ext cx="1685590"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solidFill>
                    <a:schemeClr val="tx1"/>
                  </a:solidFill>
                </a:rPr>
                <a:t>Classroom</a:t>
              </a:r>
              <a:r>
                <a:rPr lang="de-AT" b="1" dirty="0" smtClean="0">
                  <a:solidFill>
                    <a:schemeClr val="tx1"/>
                  </a:solidFill>
                </a:rPr>
                <a:t> as a </a:t>
              </a:r>
              <a:r>
                <a:rPr lang="de-AT" b="1" dirty="0" err="1" smtClean="0">
                  <a:solidFill>
                    <a:schemeClr val="tx1"/>
                  </a:solidFill>
                </a:rPr>
                <a:t>part</a:t>
              </a:r>
              <a:r>
                <a:rPr lang="de-AT" b="1" dirty="0" smtClean="0">
                  <a:solidFill>
                    <a:schemeClr val="tx1"/>
                  </a:solidFill>
                </a:rPr>
                <a:t> of larger </a:t>
              </a:r>
              <a:r>
                <a:rPr lang="de-AT" b="1" dirty="0" err="1" smtClean="0">
                  <a:solidFill>
                    <a:schemeClr val="tx1"/>
                  </a:solidFill>
                </a:rPr>
                <a:t>spatial</a:t>
              </a:r>
              <a:r>
                <a:rPr lang="de-AT" b="1" dirty="0" smtClean="0">
                  <a:solidFill>
                    <a:schemeClr val="tx1"/>
                  </a:solidFill>
                </a:rPr>
                <a:t> </a:t>
              </a:r>
              <a:r>
                <a:rPr lang="de-AT" b="1" dirty="0" err="1" smtClean="0">
                  <a:solidFill>
                    <a:schemeClr val="tx1"/>
                  </a:solidFill>
                </a:rPr>
                <a:t>structure</a:t>
              </a:r>
              <a:r>
                <a:rPr lang="de-AT" b="1" dirty="0" smtClean="0">
                  <a:solidFill>
                    <a:schemeClr val="tx1"/>
                  </a:solidFill>
                </a:rPr>
                <a:t> (</a:t>
              </a:r>
              <a:r>
                <a:rPr lang="de-AT" b="1" dirty="0" err="1" smtClean="0">
                  <a:solidFill>
                    <a:schemeClr val="tx1"/>
                  </a:solidFill>
                </a:rPr>
                <a:t>e.g</a:t>
              </a:r>
              <a:r>
                <a:rPr lang="de-AT" b="1" dirty="0" smtClean="0">
                  <a:solidFill>
                    <a:schemeClr val="tx1"/>
                  </a:solidFill>
                </a:rPr>
                <a:t>. </a:t>
              </a:r>
              <a:r>
                <a:rPr lang="de-AT" b="1" dirty="0" err="1" smtClean="0">
                  <a:solidFill>
                    <a:schemeClr val="tx1"/>
                  </a:solidFill>
                </a:rPr>
                <a:t>school</a:t>
              </a:r>
              <a:r>
                <a:rPr lang="de-AT" b="1" dirty="0" smtClean="0">
                  <a:solidFill>
                    <a:schemeClr val="tx1"/>
                  </a:solidFill>
                </a:rPr>
                <a:t>)</a:t>
              </a:r>
              <a:endParaRPr lang="de-AT" b="1" kern="1200" dirty="0">
                <a:solidFill>
                  <a:schemeClr val="tx1"/>
                </a:solidFill>
              </a:endParaRPr>
            </a:p>
          </p:txBody>
        </p:sp>
      </p:grpSp>
      <p:grpSp>
        <p:nvGrpSpPr>
          <p:cNvPr id="10" name="Gruppieren 24"/>
          <p:cNvGrpSpPr/>
          <p:nvPr/>
        </p:nvGrpSpPr>
        <p:grpSpPr>
          <a:xfrm>
            <a:off x="5500694" y="5286388"/>
            <a:ext cx="1579971" cy="987481"/>
            <a:chOff x="4773350" y="3705288"/>
            <a:chExt cx="1579971" cy="987481"/>
          </a:xfrm>
          <a:noFill/>
        </p:grpSpPr>
        <p:sp>
          <p:nvSpPr>
            <p:cNvPr id="26" name="Abgerundetes Rechteck 25"/>
            <p:cNvSpPr/>
            <p:nvPr/>
          </p:nvSpPr>
          <p:spPr>
            <a:xfrm>
              <a:off x="4773350" y="3705288"/>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Abgerundetes Rechteck 4"/>
            <p:cNvSpPr/>
            <p:nvPr/>
          </p:nvSpPr>
          <p:spPr>
            <a:xfrm>
              <a:off x="4773350" y="3705288"/>
              <a:ext cx="1571636"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defTabSz="1066800">
                <a:lnSpc>
                  <a:spcPct val="90000"/>
                </a:lnSpc>
                <a:spcBef>
                  <a:spcPct val="0"/>
                </a:spcBef>
                <a:spcAft>
                  <a:spcPct val="35000"/>
                </a:spcAft>
              </a:pPr>
              <a:r>
                <a:rPr lang="en-US" b="1" dirty="0" smtClean="0">
                  <a:solidFill>
                    <a:schemeClr val="tx1"/>
                  </a:solidFill>
                </a:rPr>
                <a:t>Embedded in a learning objective</a:t>
              </a:r>
              <a:endParaRPr lang="de-AT" sz="2000" b="1" kern="1200" dirty="0">
                <a:solidFill>
                  <a:schemeClr val="tx1"/>
                </a:solidFill>
              </a:endParaRPr>
            </a:p>
          </p:txBody>
        </p:sp>
      </p:grpSp>
      <p:grpSp>
        <p:nvGrpSpPr>
          <p:cNvPr id="13" name="Gruppieren 33"/>
          <p:cNvGrpSpPr/>
          <p:nvPr/>
        </p:nvGrpSpPr>
        <p:grpSpPr>
          <a:xfrm>
            <a:off x="7143768" y="5286388"/>
            <a:ext cx="1579971" cy="987481"/>
            <a:chOff x="4773350" y="4939640"/>
            <a:chExt cx="1579971" cy="987481"/>
          </a:xfrm>
          <a:noFill/>
        </p:grpSpPr>
        <p:sp>
          <p:nvSpPr>
            <p:cNvPr id="35" name="Abgerundetes Rechteck 34"/>
            <p:cNvSpPr/>
            <p:nvPr/>
          </p:nvSpPr>
          <p:spPr>
            <a:xfrm>
              <a:off x="4773350" y="4939640"/>
              <a:ext cx="1579971" cy="987481"/>
            </a:xfrm>
            <a:prstGeom prst="roundRect">
              <a:avLst>
                <a:gd name="adj" fmla="val 10000"/>
              </a:avLst>
            </a:prstGeom>
            <a:grpFill/>
            <a:ln>
              <a:no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Abgerundetes Rechteck 4"/>
            <p:cNvSpPr/>
            <p:nvPr/>
          </p:nvSpPr>
          <p:spPr>
            <a:xfrm>
              <a:off x="4802272" y="4968562"/>
              <a:ext cx="1522127" cy="92963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de-AT" b="1" dirty="0" err="1" smtClean="0">
                  <a:solidFill>
                    <a:schemeClr val="tx1"/>
                  </a:solidFill>
                </a:rPr>
                <a:t>Scenario</a:t>
              </a:r>
              <a:r>
                <a:rPr lang="de-AT" b="1" dirty="0" smtClean="0">
                  <a:solidFill>
                    <a:schemeClr val="tx1"/>
                  </a:solidFill>
                </a:rPr>
                <a:t> as a </a:t>
              </a:r>
              <a:r>
                <a:rPr lang="de-AT" b="1" dirty="0" err="1" smtClean="0">
                  <a:solidFill>
                    <a:schemeClr val="tx1"/>
                  </a:solidFill>
                </a:rPr>
                <a:t>part</a:t>
              </a:r>
              <a:r>
                <a:rPr lang="de-AT" b="1" dirty="0" smtClean="0">
                  <a:solidFill>
                    <a:schemeClr val="tx1"/>
                  </a:solidFill>
                </a:rPr>
                <a:t> of </a:t>
              </a:r>
              <a:r>
                <a:rPr lang="de-AT" b="1" dirty="0" err="1" smtClean="0">
                  <a:solidFill>
                    <a:schemeClr val="tx1"/>
                  </a:solidFill>
                </a:rPr>
                <a:t>curricula</a:t>
              </a:r>
              <a:endParaRPr lang="de-AT" b="1" kern="1200" dirty="0">
                <a:solidFill>
                  <a:schemeClr val="tx1"/>
                </a:solidFill>
              </a:endParaRPr>
            </a:p>
          </p:txBody>
        </p:sp>
      </p:grpSp>
      <p:pic>
        <p:nvPicPr>
          <p:cNvPr id="32" name="Picture 2"/>
          <p:cNvPicPr>
            <a:picLocks noChangeAspect="1" noChangeArrowheads="1"/>
          </p:cNvPicPr>
          <p:nvPr/>
        </p:nvPicPr>
        <p:blipFill>
          <a:blip r:embed="rId3" cstate="print"/>
          <a:srcRect/>
          <a:stretch>
            <a:fillRect/>
          </a:stretch>
        </p:blipFill>
        <p:spPr bwMode="auto">
          <a:xfrm>
            <a:off x="5572132" y="714356"/>
            <a:ext cx="2571750" cy="2009775"/>
          </a:xfrm>
          <a:prstGeom prst="rect">
            <a:avLst/>
          </a:prstGeom>
          <a:noFill/>
          <a:ln w="9525">
            <a:solidFill>
              <a:schemeClr val="bg1">
                <a:lumMod val="50000"/>
              </a:schemeClr>
            </a:solidFill>
            <a:miter lim="800000"/>
            <a:headEnd/>
            <a:tailEnd/>
          </a:ln>
        </p:spPr>
      </p:pic>
      <p:pic>
        <p:nvPicPr>
          <p:cNvPr id="33" name="Picture 3"/>
          <p:cNvPicPr>
            <a:picLocks noChangeAspect="1" noChangeArrowheads="1"/>
          </p:cNvPicPr>
          <p:nvPr/>
        </p:nvPicPr>
        <p:blipFill>
          <a:blip r:embed="rId4" cstate="print"/>
          <a:srcRect/>
          <a:stretch>
            <a:fillRect/>
          </a:stretch>
        </p:blipFill>
        <p:spPr bwMode="auto">
          <a:xfrm>
            <a:off x="3143240" y="1000108"/>
            <a:ext cx="1770063" cy="1255713"/>
          </a:xfrm>
          <a:prstGeom prst="rect">
            <a:avLst/>
          </a:prstGeom>
          <a:noFill/>
          <a:ln w="9525">
            <a:noFill/>
            <a:miter lim="800000"/>
            <a:headEnd/>
            <a:tailEnd/>
          </a:ln>
          <a:effectLst/>
        </p:spPr>
      </p:pic>
      <p:sp>
        <p:nvSpPr>
          <p:cNvPr id="34" name="Rechteck 33"/>
          <p:cNvSpPr/>
          <p:nvPr/>
        </p:nvSpPr>
        <p:spPr>
          <a:xfrm>
            <a:off x="1643042" y="2928934"/>
            <a:ext cx="6572280" cy="523220"/>
          </a:xfrm>
          <a:prstGeom prst="rect">
            <a:avLst/>
          </a:prstGeom>
        </p:spPr>
        <p:txBody>
          <a:bodyPr wrap="square">
            <a:spAutoFit/>
          </a:bodyPr>
          <a:lstStyle/>
          <a:p>
            <a:pPr algn="r"/>
            <a:r>
              <a:rPr lang="en-US" sz="2800" b="1" dirty="0" smtClean="0">
                <a:solidFill>
                  <a:srgbClr val="0070C0"/>
                </a:solidFill>
              </a:rPr>
              <a:t>15.</a:t>
            </a:r>
            <a:r>
              <a:rPr lang="en-US" sz="2800" b="1" dirty="0" smtClean="0"/>
              <a:t> NOT-SEPARATENESS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Abgerundetes Rechteck 2"/>
          <p:cNvSpPr/>
          <p:nvPr/>
        </p:nvSpPr>
        <p:spPr>
          <a:xfrm>
            <a:off x="357158" y="2928934"/>
            <a:ext cx="8786842" cy="2857520"/>
          </a:xfrm>
          <a:prstGeom prst="roundRect">
            <a:avLst>
              <a:gd name="adj" fmla="val 16667"/>
            </a:avLst>
          </a:prstGeom>
          <a:solidFill>
            <a:schemeClr val="bg1">
              <a:lumMod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400" b="1" i="1" dirty="0" smtClean="0">
                <a:solidFill>
                  <a:prstClr val="white"/>
                </a:solidFill>
                <a:effectLst>
                  <a:outerShdw blurRad="38100" dist="38100" dir="2700000" algn="tl">
                    <a:srgbClr val="000000">
                      <a:alpha val="43137"/>
                    </a:srgbClr>
                  </a:outerShdw>
                </a:effectLst>
              </a:rPr>
              <a:t>“The Timeless Way of Building” </a:t>
            </a:r>
            <a:r>
              <a:rPr lang="en-US" sz="2400" b="1" dirty="0" smtClean="0">
                <a:solidFill>
                  <a:prstClr val="white"/>
                </a:solidFill>
                <a:effectLst>
                  <a:outerShdw blurRad="38100" dist="38100" dir="2700000" algn="tl">
                    <a:srgbClr val="000000">
                      <a:alpha val="43137"/>
                    </a:srgbClr>
                  </a:outerShdw>
                </a:effectLst>
              </a:rPr>
              <a:t>is an early, intentionally vague attempt to suggest the </a:t>
            </a:r>
            <a:r>
              <a:rPr lang="en-US" sz="2400" b="1" dirty="0" smtClean="0">
                <a:solidFill>
                  <a:srgbClr val="0070C0"/>
                </a:solidFill>
                <a:effectLst>
                  <a:outerShdw blurRad="38100" dist="38100" dir="2700000" algn="tl">
                    <a:srgbClr val="000000">
                      <a:alpha val="43137"/>
                    </a:srgbClr>
                  </a:outerShdw>
                </a:effectLst>
              </a:rPr>
              <a:t>“Quality without a name”</a:t>
            </a:r>
          </a:p>
          <a:p>
            <a:pPr lvl="0" algn="r"/>
            <a:r>
              <a:rPr lang="en-US" sz="2400" b="1" dirty="0" smtClean="0">
                <a:solidFill>
                  <a:prstClr val="white"/>
                </a:solidFill>
                <a:effectLst>
                  <a:outerShdw blurRad="38100" dist="38100" dir="2700000" algn="tl">
                    <a:srgbClr val="000000">
                      <a:alpha val="43137"/>
                    </a:srgbClr>
                  </a:outerShdw>
                </a:effectLst>
              </a:rPr>
              <a:t>and </a:t>
            </a:r>
            <a:r>
              <a:rPr lang="en-US" sz="2400" b="1" i="1" dirty="0" smtClean="0">
                <a:solidFill>
                  <a:prstClr val="white"/>
                </a:solidFill>
                <a:effectLst>
                  <a:outerShdw blurRad="38100" dist="38100" dir="2700000" algn="tl">
                    <a:srgbClr val="000000">
                      <a:alpha val="43137"/>
                    </a:srgbClr>
                  </a:outerShdw>
                </a:effectLst>
              </a:rPr>
              <a:t>“The Nature of Order” </a:t>
            </a:r>
            <a:r>
              <a:rPr lang="en-US" sz="2400" b="1" dirty="0" smtClean="0">
                <a:solidFill>
                  <a:prstClr val="white"/>
                </a:solidFill>
                <a:effectLst>
                  <a:outerShdw blurRad="38100" dist="38100" dir="2700000" algn="tl">
                    <a:srgbClr val="000000">
                      <a:alpha val="43137"/>
                    </a:srgbClr>
                  </a:outerShdw>
                </a:effectLst>
              </a:rPr>
              <a:t>is a later, more refined attempt to</a:t>
            </a:r>
          </a:p>
          <a:p>
            <a:pPr lvl="0" algn="r"/>
            <a:r>
              <a:rPr lang="en-US" sz="2400" b="1" dirty="0" smtClean="0">
                <a:solidFill>
                  <a:prstClr val="white"/>
                </a:solidFill>
                <a:effectLst>
                  <a:outerShdw blurRad="38100" dist="38100" dir="2700000" algn="tl">
                    <a:srgbClr val="000000">
                      <a:alpha val="43137"/>
                    </a:srgbClr>
                  </a:outerShdw>
                </a:effectLst>
              </a:rPr>
              <a:t>not only name it but to describe its </a:t>
            </a:r>
            <a:r>
              <a:rPr lang="en-US" sz="2400" b="1" dirty="0" smtClean="0">
                <a:solidFill>
                  <a:srgbClr val="0070C0"/>
                </a:solidFill>
                <a:effectLst>
                  <a:outerShdw blurRad="38100" dist="38100" dir="2700000" algn="tl">
                    <a:srgbClr val="000000">
                      <a:alpha val="43137"/>
                    </a:srgbClr>
                  </a:outerShdw>
                </a:effectLst>
              </a:rPr>
              <a:t>taxonomy</a:t>
            </a:r>
            <a:r>
              <a:rPr lang="en-US" sz="2400" b="1" dirty="0" smtClean="0">
                <a:solidFill>
                  <a:prstClr val="white"/>
                </a:solidFill>
                <a:effectLst>
                  <a:outerShdw blurRad="38100" dist="38100" dir="2700000" algn="tl">
                    <a:srgbClr val="000000">
                      <a:alpha val="43137"/>
                    </a:srgbClr>
                  </a:outerShdw>
                </a:effectLst>
              </a:rPr>
              <a:t>. </a:t>
            </a:r>
          </a:p>
          <a:p>
            <a:pPr lvl="0" algn="r"/>
            <a:endParaRPr lang="en-US" sz="2400" b="1" dirty="0" smtClean="0">
              <a:solidFill>
                <a:prstClr val="white"/>
              </a:solidFill>
              <a:effectLst>
                <a:outerShdw blurRad="38100" dist="38100" dir="2700000" algn="tl">
                  <a:srgbClr val="000000">
                    <a:alpha val="43137"/>
                  </a:srgbClr>
                </a:outerShdw>
              </a:effectLst>
            </a:endParaRPr>
          </a:p>
          <a:p>
            <a:pPr lvl="0" algn="r"/>
            <a:r>
              <a:rPr lang="en-US" sz="2400" b="1" dirty="0" smtClean="0">
                <a:solidFill>
                  <a:prstClr val="white"/>
                </a:solidFill>
                <a:effectLst>
                  <a:outerShdw blurRad="38100" dist="38100" dir="2700000" algn="tl">
                    <a:srgbClr val="000000">
                      <a:alpha val="43137"/>
                    </a:srgbClr>
                  </a:outerShdw>
                </a:effectLst>
              </a:rPr>
              <a:t>So talking about </a:t>
            </a:r>
            <a:r>
              <a:rPr lang="en-US" sz="2400" b="1" dirty="0" smtClean="0">
                <a:solidFill>
                  <a:srgbClr val="0070C0"/>
                </a:solidFill>
                <a:effectLst>
                  <a:outerShdw blurRad="38100" dist="38100" dir="2700000" algn="tl">
                    <a:srgbClr val="000000">
                      <a:alpha val="43137"/>
                    </a:srgbClr>
                  </a:outerShdw>
                </a:effectLst>
              </a:rPr>
              <a:t>Pedagogical Pattern Language</a:t>
            </a:r>
          </a:p>
          <a:p>
            <a:pPr lvl="0" algn="r"/>
            <a:r>
              <a:rPr lang="en-US" sz="2400" b="1" dirty="0" smtClean="0">
                <a:solidFill>
                  <a:prstClr val="white"/>
                </a:solidFill>
                <a:effectLst>
                  <a:outerShdw blurRad="38100" dist="38100" dir="2700000" algn="tl">
                    <a:srgbClr val="000000">
                      <a:alpha val="43137"/>
                    </a:srgbClr>
                  </a:outerShdw>
                </a:effectLst>
              </a:rPr>
              <a:t>requires thinking about and describing its </a:t>
            </a:r>
            <a:r>
              <a:rPr lang="en-US" sz="2400" b="1" dirty="0" smtClean="0">
                <a:solidFill>
                  <a:srgbClr val="0070C0"/>
                </a:solidFill>
                <a:effectLst>
                  <a:outerShdw blurRad="38100" dist="38100" dir="2700000" algn="tl">
                    <a:srgbClr val="000000">
                      <a:alpha val="43137"/>
                    </a:srgbClr>
                  </a:outerShdw>
                </a:effectLst>
              </a:rPr>
              <a:t>taxonomy</a:t>
            </a:r>
            <a:r>
              <a:rPr lang="en-US" sz="2400" b="1" dirty="0" smtClean="0">
                <a:solidFill>
                  <a:prstClr val="white"/>
                </a:solidFill>
                <a:effectLst>
                  <a:outerShdw blurRad="38100" dist="38100" dir="2700000" algn="tl">
                    <a:srgbClr val="000000">
                      <a:alpha val="43137"/>
                    </a:srgbClr>
                  </a:outerShdw>
                </a:effectLst>
              </a:rPr>
              <a:t> too.</a:t>
            </a:r>
            <a:endParaRPr lang="de-AT" sz="2400" b="1" dirty="0" smtClean="0">
              <a:solidFill>
                <a:prstClr val="white"/>
              </a:solidFill>
              <a:effectLst>
                <a:outerShdw blurRad="38100" dist="38100" dir="2700000" algn="tl">
                  <a:srgbClr val="000000">
                    <a:alpha val="43137"/>
                  </a:srgbClr>
                </a:outerShdw>
              </a:effectLst>
            </a:endParaRPr>
          </a:p>
          <a:p>
            <a:pPr algn="r"/>
            <a:endParaRPr lang="de-A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 name="Abgerundetes Rechteck 3"/>
          <p:cNvSpPr/>
          <p:nvPr/>
        </p:nvSpPr>
        <p:spPr>
          <a:xfrm>
            <a:off x="2786018" y="3071810"/>
            <a:ext cx="6357982" cy="2643206"/>
          </a:xfrm>
          <a:prstGeom prst="roundRect">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b="1" dirty="0" smtClean="0">
                <a:effectLst>
                  <a:outerShdw blurRad="38100" dist="38100" dir="2700000" algn="tl">
                    <a:srgbClr val="000000">
                      <a:alpha val="43137"/>
                    </a:srgbClr>
                  </a:outerShdw>
                </a:effectLst>
              </a:rPr>
              <a:t>Playing with</a:t>
            </a:r>
          </a:p>
          <a:p>
            <a:pPr algn="r"/>
            <a:r>
              <a:rPr lang="en-US" sz="3600" b="1" dirty="0" smtClean="0">
                <a:effectLst>
                  <a:outerShdw blurRad="38100" dist="38100" dir="2700000" algn="tl">
                    <a:srgbClr val="000000">
                      <a:alpha val="43137"/>
                    </a:srgbClr>
                  </a:outerShdw>
                </a:effectLst>
              </a:rPr>
              <a:t>Alexander’s </a:t>
            </a:r>
            <a:r>
              <a:rPr lang="en-US" sz="3600" b="1" dirty="0" smtClean="0">
                <a:solidFill>
                  <a:srgbClr val="0070C0"/>
                </a:solidFill>
                <a:effectLst>
                  <a:outerShdw blurRad="38100" dist="38100" dir="2700000" algn="tl">
                    <a:srgbClr val="000000">
                      <a:alpha val="43137"/>
                    </a:srgbClr>
                  </a:outerShdw>
                </a:effectLst>
              </a:rPr>
              <a:t>15 properties </a:t>
            </a:r>
            <a:r>
              <a:rPr lang="en-US" sz="3600" b="1" dirty="0" smtClean="0">
                <a:effectLst>
                  <a:outerShdw blurRad="38100" dist="38100" dir="2700000" algn="tl">
                    <a:srgbClr val="000000">
                      <a:alpha val="43137"/>
                    </a:srgbClr>
                  </a:outerShdw>
                </a:effectLst>
              </a:rPr>
              <a:t>forms the basis for a new </a:t>
            </a:r>
            <a:r>
              <a:rPr lang="en-US" sz="3600" b="1" dirty="0" smtClean="0">
                <a:solidFill>
                  <a:srgbClr val="0070C0"/>
                </a:solidFill>
                <a:effectLst>
                  <a:outerShdw blurRad="38100" dist="38100" dir="2700000" algn="tl">
                    <a:srgbClr val="000000">
                      <a:alpha val="43137"/>
                    </a:srgbClr>
                  </a:outerShdw>
                </a:effectLst>
              </a:rPr>
              <a:t>educational taxonomy</a:t>
            </a:r>
            <a:r>
              <a:rPr lang="en-US" sz="3600" b="1" dirty="0" smtClean="0">
                <a:effectLst>
                  <a:outerShdw blurRad="38100" dist="38100" dir="2700000" algn="tl">
                    <a:srgbClr val="000000">
                      <a:alpha val="43137"/>
                    </a:srgbClr>
                  </a:outerShdw>
                </a:effectLst>
              </a:rPr>
              <a:t>.</a:t>
            </a:r>
            <a:endParaRPr lang="de-AT" sz="3600" b="1" dirty="0" smtClean="0">
              <a:effectLst>
                <a:outerShdw blurRad="38100" dist="38100" dir="2700000" algn="tl">
                  <a:srgbClr val="000000">
                    <a:alpha val="43137"/>
                  </a:srgbClr>
                </a:outerShdw>
              </a:effectLst>
            </a:endParaRPr>
          </a:p>
          <a:p>
            <a:pPr algn="ctr"/>
            <a:endParaRPr lang="de-A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29058" y="4429132"/>
            <a:ext cx="4929190" cy="2031325"/>
          </a:xfrm>
          <a:prstGeom prst="rect">
            <a:avLst/>
          </a:prstGeom>
        </p:spPr>
        <p:txBody>
          <a:bodyPr wrap="square">
            <a:spAutoFit/>
          </a:bodyPr>
          <a:lstStyle/>
          <a:p>
            <a:pPr algn="r"/>
            <a:r>
              <a:rPr lang="nl-NL" dirty="0" smtClean="0"/>
              <a:t>peter.baumgartner@donau-uni.ac.at</a:t>
            </a:r>
          </a:p>
          <a:p>
            <a:pPr algn="r"/>
            <a:r>
              <a:rPr lang="nl-NL" dirty="0" smtClean="0"/>
              <a:t>reinhard.bauer@donau-uni.ac.at</a:t>
            </a:r>
          </a:p>
          <a:p>
            <a:pPr algn="r"/>
            <a:r>
              <a:rPr lang="nl-NL" dirty="0" smtClean="0"/>
              <a:t>http://www.donau-uni.ac.at/imb</a:t>
            </a:r>
          </a:p>
          <a:p>
            <a:pPr algn="r"/>
            <a:r>
              <a:rPr lang="nl-NL" dirty="0" smtClean="0"/>
              <a:t>http://www.peter.baumgartner.name</a:t>
            </a:r>
          </a:p>
          <a:p>
            <a:pPr algn="r"/>
            <a:r>
              <a:rPr lang="nl-NL" dirty="0" smtClean="0"/>
              <a:t>Twitter: @pbaumgartner | @rebauer | @imb_duk</a:t>
            </a:r>
          </a:p>
          <a:p>
            <a:pPr algn="r"/>
            <a:endParaRPr lang="nl-NL" dirty="0" smtClean="0"/>
          </a:p>
          <a:p>
            <a:pPr algn="r"/>
            <a:endParaRPr lang="nl-NL" dirty="0" smtClean="0"/>
          </a:p>
        </p:txBody>
      </p:sp>
      <p:sp>
        <p:nvSpPr>
          <p:cNvPr id="3" name="Rechteck 2"/>
          <p:cNvSpPr/>
          <p:nvPr/>
        </p:nvSpPr>
        <p:spPr>
          <a:xfrm>
            <a:off x="4000496" y="3143248"/>
            <a:ext cx="4844852" cy="1200329"/>
          </a:xfrm>
          <a:prstGeom prst="rect">
            <a:avLst/>
          </a:prstGeom>
        </p:spPr>
        <p:txBody>
          <a:bodyPr wrap="none">
            <a:spAutoFit/>
          </a:bodyPr>
          <a:lstStyle/>
          <a:p>
            <a:pPr lvl="0" algn="r"/>
            <a:r>
              <a:rPr lang="de-AT" sz="7200" dirty="0" err="1">
                <a:solidFill>
                  <a:schemeClr val="bg1">
                    <a:lumMod val="50000"/>
                  </a:schemeClr>
                </a:solidFill>
                <a:latin typeface="Franklin Gothic Heavy" pitchFamily="34" charset="0"/>
              </a:rPr>
              <a:t>Thank</a:t>
            </a:r>
            <a:r>
              <a:rPr lang="de-AT" sz="7200" dirty="0">
                <a:solidFill>
                  <a:prstClr val="black">
                    <a:lumMod val="50000"/>
                    <a:lumOff val="50000"/>
                  </a:prstClr>
                </a:solidFill>
                <a:latin typeface="Franklin Gothic Heavy" pitchFamily="34" charset="0"/>
              </a:rPr>
              <a:t> </a:t>
            </a:r>
            <a:r>
              <a:rPr lang="de-AT" sz="7200" dirty="0" err="1">
                <a:solidFill>
                  <a:prstClr val="black"/>
                </a:solidFill>
                <a:latin typeface="Franklin Gothic Heavy" pitchFamily="34" charset="0"/>
              </a:rPr>
              <a:t>you</a:t>
            </a:r>
            <a:r>
              <a:rPr lang="de-AT" sz="7200" dirty="0">
                <a:solidFill>
                  <a:srgbClr val="0070C0"/>
                </a:solidFill>
                <a:latin typeface="Franklin Gothic Heavy" pitchFamily="34" charset="0"/>
              </a:rPr>
              <a:t>!</a:t>
            </a:r>
          </a:p>
        </p:txBody>
      </p:sp>
      <p:pic>
        <p:nvPicPr>
          <p:cNvPr id="4" name="Picture 5"/>
          <p:cNvPicPr>
            <a:picLocks noChangeAspect="1" noChangeArrowheads="1"/>
          </p:cNvPicPr>
          <p:nvPr/>
        </p:nvPicPr>
        <p:blipFill>
          <a:blip r:embed="rId3" cstate="print"/>
          <a:srcRect/>
          <a:stretch>
            <a:fillRect/>
          </a:stretch>
        </p:blipFill>
        <p:spPr bwMode="auto">
          <a:xfrm>
            <a:off x="1643042" y="0"/>
            <a:ext cx="1188345" cy="928670"/>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2857488" y="0"/>
            <a:ext cx="2376721" cy="1928826"/>
          </a:xfrm>
          <a:prstGeom prst="rect">
            <a:avLst/>
          </a:prstGeom>
          <a:noFill/>
          <a:ln w="50800" cmpd="sng">
            <a:noFill/>
            <a:miter lim="800000"/>
            <a:headEnd/>
            <a:tailEnd/>
          </a:ln>
        </p:spPr>
      </p:pic>
      <p:pic>
        <p:nvPicPr>
          <p:cNvPr id="6" name="Picture 7"/>
          <p:cNvPicPr>
            <a:picLocks noChangeAspect="1" noChangeArrowheads="1"/>
          </p:cNvPicPr>
          <p:nvPr/>
        </p:nvPicPr>
        <p:blipFill>
          <a:blip r:embed="rId5" cstate="print"/>
          <a:srcRect/>
          <a:stretch>
            <a:fillRect/>
          </a:stretch>
        </p:blipFill>
        <p:spPr bwMode="auto">
          <a:xfrm>
            <a:off x="5286380" y="0"/>
            <a:ext cx="1188376" cy="928694"/>
          </a:xfrm>
          <a:prstGeom prst="rect">
            <a:avLst/>
          </a:prstGeom>
          <a:noFill/>
          <a:ln w="9525">
            <a:noFill/>
            <a:miter lim="800000"/>
            <a:headEnd/>
            <a:tailEnd/>
          </a:ln>
        </p:spPr>
      </p:pic>
      <p:pic>
        <p:nvPicPr>
          <p:cNvPr id="7" name="Picture 8"/>
          <p:cNvPicPr>
            <a:picLocks noChangeAspect="1" noChangeArrowheads="1"/>
          </p:cNvPicPr>
          <p:nvPr/>
        </p:nvPicPr>
        <p:blipFill>
          <a:blip r:embed="rId6" cstate="print"/>
          <a:srcRect/>
          <a:stretch>
            <a:fillRect/>
          </a:stretch>
        </p:blipFill>
        <p:spPr bwMode="auto">
          <a:xfrm>
            <a:off x="6500826" y="0"/>
            <a:ext cx="1188376" cy="928694"/>
          </a:xfrm>
          <a:prstGeom prst="rect">
            <a:avLst/>
          </a:prstGeom>
          <a:noFill/>
          <a:ln w="9525">
            <a:noFill/>
            <a:miter lim="800000"/>
            <a:headEnd/>
            <a:tailEnd/>
          </a:ln>
        </p:spPr>
      </p:pic>
      <p:pic>
        <p:nvPicPr>
          <p:cNvPr id="10" name="Picture 10"/>
          <p:cNvPicPr>
            <a:picLocks noChangeAspect="1" noChangeArrowheads="1"/>
          </p:cNvPicPr>
          <p:nvPr/>
        </p:nvPicPr>
        <p:blipFill>
          <a:blip r:embed="rId7" cstate="print"/>
          <a:srcRect/>
          <a:stretch>
            <a:fillRect/>
          </a:stretch>
        </p:blipFill>
        <p:spPr bwMode="auto">
          <a:xfrm>
            <a:off x="1643042" y="1000108"/>
            <a:ext cx="1188376" cy="928694"/>
          </a:xfrm>
          <a:prstGeom prst="rect">
            <a:avLst/>
          </a:prstGeom>
          <a:noFill/>
          <a:ln w="9525">
            <a:noFill/>
            <a:miter lim="800000"/>
            <a:headEnd/>
            <a:tailEnd/>
          </a:ln>
        </p:spPr>
      </p:pic>
      <p:pic>
        <p:nvPicPr>
          <p:cNvPr id="11" name="Picture 18"/>
          <p:cNvPicPr>
            <a:picLocks noChangeAspect="1" noChangeArrowheads="1"/>
          </p:cNvPicPr>
          <p:nvPr/>
        </p:nvPicPr>
        <p:blipFill>
          <a:blip r:embed="rId8" cstate="print"/>
          <a:srcRect/>
          <a:stretch>
            <a:fillRect/>
          </a:stretch>
        </p:blipFill>
        <p:spPr bwMode="auto">
          <a:xfrm>
            <a:off x="1643042" y="2000240"/>
            <a:ext cx="1188376" cy="928694"/>
          </a:xfrm>
          <a:prstGeom prst="rect">
            <a:avLst/>
          </a:prstGeom>
          <a:noFill/>
          <a:ln w="9525">
            <a:noFill/>
            <a:miter lim="800000"/>
            <a:headEnd/>
            <a:tailEnd/>
          </a:ln>
        </p:spPr>
      </p:pic>
      <p:pic>
        <p:nvPicPr>
          <p:cNvPr id="12" name="Picture 15"/>
          <p:cNvPicPr>
            <a:picLocks noChangeAspect="1" noChangeArrowheads="1"/>
          </p:cNvPicPr>
          <p:nvPr/>
        </p:nvPicPr>
        <p:blipFill>
          <a:blip r:embed="rId9" cstate="print"/>
          <a:srcRect/>
          <a:stretch>
            <a:fillRect/>
          </a:stretch>
        </p:blipFill>
        <p:spPr bwMode="auto">
          <a:xfrm>
            <a:off x="2857488" y="2000240"/>
            <a:ext cx="1188376" cy="928694"/>
          </a:xfrm>
          <a:prstGeom prst="rect">
            <a:avLst/>
          </a:prstGeom>
          <a:noFill/>
          <a:ln w="9525">
            <a:noFill/>
            <a:miter lim="800000"/>
            <a:headEnd/>
            <a:tailEnd/>
          </a:ln>
        </p:spPr>
      </p:pic>
      <p:pic>
        <p:nvPicPr>
          <p:cNvPr id="13" name="Picture 14"/>
          <p:cNvPicPr>
            <a:picLocks noChangeAspect="1" noChangeArrowheads="1"/>
          </p:cNvPicPr>
          <p:nvPr/>
        </p:nvPicPr>
        <p:blipFill>
          <a:blip r:embed="rId10" cstate="print"/>
          <a:srcRect/>
          <a:stretch>
            <a:fillRect/>
          </a:stretch>
        </p:blipFill>
        <p:spPr bwMode="auto">
          <a:xfrm>
            <a:off x="4071934" y="2000240"/>
            <a:ext cx="1188376" cy="928694"/>
          </a:xfrm>
          <a:prstGeom prst="rect">
            <a:avLst/>
          </a:prstGeom>
          <a:noFill/>
          <a:ln w="9525">
            <a:noFill/>
            <a:miter lim="800000"/>
            <a:headEnd/>
            <a:tailEnd/>
          </a:ln>
        </p:spPr>
      </p:pic>
      <p:pic>
        <p:nvPicPr>
          <p:cNvPr id="14" name="Picture 16"/>
          <p:cNvPicPr>
            <a:picLocks noChangeAspect="1" noChangeArrowheads="1"/>
          </p:cNvPicPr>
          <p:nvPr/>
        </p:nvPicPr>
        <p:blipFill>
          <a:blip r:embed="rId11" cstate="print"/>
          <a:srcRect/>
          <a:stretch>
            <a:fillRect/>
          </a:stretch>
        </p:blipFill>
        <p:spPr bwMode="auto">
          <a:xfrm>
            <a:off x="5286380" y="2000240"/>
            <a:ext cx="1188376" cy="928694"/>
          </a:xfrm>
          <a:prstGeom prst="rect">
            <a:avLst/>
          </a:prstGeom>
          <a:noFill/>
          <a:ln w="9525">
            <a:noFill/>
            <a:miter lim="800000"/>
            <a:headEnd/>
            <a:tailEnd/>
          </a:ln>
        </p:spPr>
      </p:pic>
      <p:pic>
        <p:nvPicPr>
          <p:cNvPr id="15" name="Picture 12"/>
          <p:cNvPicPr>
            <a:picLocks noChangeAspect="1" noChangeArrowheads="1"/>
          </p:cNvPicPr>
          <p:nvPr/>
        </p:nvPicPr>
        <p:blipFill>
          <a:blip r:embed="rId12" cstate="print"/>
          <a:srcRect/>
          <a:stretch>
            <a:fillRect/>
          </a:stretch>
        </p:blipFill>
        <p:spPr bwMode="auto">
          <a:xfrm>
            <a:off x="5286380" y="1000108"/>
            <a:ext cx="1188376" cy="928694"/>
          </a:xfrm>
          <a:prstGeom prst="rect">
            <a:avLst/>
          </a:prstGeom>
          <a:noFill/>
          <a:ln w="9525">
            <a:noFill/>
            <a:miter lim="800000"/>
            <a:headEnd/>
            <a:tailEnd/>
          </a:ln>
        </p:spPr>
      </p:pic>
      <p:pic>
        <p:nvPicPr>
          <p:cNvPr id="16" name="Picture 11"/>
          <p:cNvPicPr>
            <a:picLocks noChangeAspect="1" noChangeArrowheads="1"/>
          </p:cNvPicPr>
          <p:nvPr/>
        </p:nvPicPr>
        <p:blipFill>
          <a:blip r:embed="rId13" cstate="print"/>
          <a:srcRect/>
          <a:stretch>
            <a:fillRect/>
          </a:stretch>
        </p:blipFill>
        <p:spPr bwMode="auto">
          <a:xfrm>
            <a:off x="6500826" y="1071546"/>
            <a:ext cx="1188376" cy="928694"/>
          </a:xfrm>
          <a:prstGeom prst="rect">
            <a:avLst/>
          </a:prstGeom>
          <a:noFill/>
          <a:ln w="9525">
            <a:noFill/>
            <a:miter lim="800000"/>
            <a:headEnd/>
            <a:tailEnd/>
          </a:ln>
        </p:spPr>
      </p:pic>
      <p:pic>
        <p:nvPicPr>
          <p:cNvPr id="17" name="Picture 9"/>
          <p:cNvPicPr>
            <a:picLocks noChangeAspect="1" noChangeArrowheads="1"/>
          </p:cNvPicPr>
          <p:nvPr/>
        </p:nvPicPr>
        <p:blipFill>
          <a:blip r:embed="rId14" cstate="print"/>
          <a:srcRect/>
          <a:stretch>
            <a:fillRect/>
          </a:stretch>
        </p:blipFill>
        <p:spPr bwMode="auto">
          <a:xfrm>
            <a:off x="7715272" y="0"/>
            <a:ext cx="1188376" cy="928694"/>
          </a:xfrm>
          <a:prstGeom prst="rect">
            <a:avLst/>
          </a:prstGeom>
          <a:noFill/>
          <a:ln w="9525">
            <a:noFill/>
            <a:miter lim="800000"/>
            <a:headEnd/>
            <a:tailEnd/>
          </a:ln>
        </p:spPr>
      </p:pic>
      <p:pic>
        <p:nvPicPr>
          <p:cNvPr id="18" name="Picture 13"/>
          <p:cNvPicPr>
            <a:picLocks noChangeAspect="1" noChangeArrowheads="1"/>
          </p:cNvPicPr>
          <p:nvPr/>
        </p:nvPicPr>
        <p:blipFill>
          <a:blip r:embed="rId15" cstate="print"/>
          <a:srcRect/>
          <a:stretch>
            <a:fillRect/>
          </a:stretch>
        </p:blipFill>
        <p:spPr bwMode="auto">
          <a:xfrm>
            <a:off x="7715272" y="1071546"/>
            <a:ext cx="1188376" cy="928694"/>
          </a:xfrm>
          <a:prstGeom prst="rect">
            <a:avLst/>
          </a:prstGeom>
          <a:noFill/>
          <a:ln w="9525">
            <a:noFill/>
            <a:miter lim="800000"/>
            <a:headEnd/>
            <a:tailEnd/>
          </a:ln>
        </p:spPr>
      </p:pic>
      <p:pic>
        <p:nvPicPr>
          <p:cNvPr id="19" name="Picture 17"/>
          <p:cNvPicPr>
            <a:picLocks noChangeAspect="1" noChangeArrowheads="1"/>
          </p:cNvPicPr>
          <p:nvPr/>
        </p:nvPicPr>
        <p:blipFill>
          <a:blip r:embed="rId16" cstate="print"/>
          <a:srcRect/>
          <a:stretch>
            <a:fillRect/>
          </a:stretch>
        </p:blipFill>
        <p:spPr bwMode="auto">
          <a:xfrm>
            <a:off x="6500826" y="2000240"/>
            <a:ext cx="1188376" cy="928694"/>
          </a:xfrm>
          <a:prstGeom prst="rect">
            <a:avLst/>
          </a:prstGeom>
          <a:noFill/>
          <a:ln w="9525">
            <a:noFill/>
            <a:miter lim="800000"/>
            <a:headEnd/>
            <a:tailEnd/>
          </a:ln>
        </p:spPr>
      </p:pic>
      <p:pic>
        <p:nvPicPr>
          <p:cNvPr id="20" name="Picture 19"/>
          <p:cNvPicPr>
            <a:picLocks noChangeAspect="1" noChangeArrowheads="1"/>
          </p:cNvPicPr>
          <p:nvPr/>
        </p:nvPicPr>
        <p:blipFill>
          <a:blip r:embed="rId17" cstate="print"/>
          <a:srcRect/>
          <a:stretch>
            <a:fillRect/>
          </a:stretch>
        </p:blipFill>
        <p:spPr bwMode="auto">
          <a:xfrm>
            <a:off x="7715272" y="2000240"/>
            <a:ext cx="1188376" cy="928694"/>
          </a:xfrm>
          <a:prstGeom prst="rect">
            <a:avLst/>
          </a:prstGeom>
          <a:noFill/>
          <a:ln w="9525">
            <a:noFill/>
            <a:miter lim="800000"/>
            <a:headEnd/>
            <a:tailEnd/>
          </a:ln>
        </p:spPr>
      </p:pic>
      <p:pic>
        <p:nvPicPr>
          <p:cNvPr id="21" name="Picture 2" descr="C:\Users\Reinhard Bauer\Desktop\ICERI 2009\Grafiken_Präsentation\DonauUniKlein.gif"/>
          <p:cNvPicPr>
            <a:picLocks noChangeAspect="1" noChangeArrowheads="1"/>
          </p:cNvPicPr>
          <p:nvPr/>
        </p:nvPicPr>
        <p:blipFill>
          <a:blip r:embed="rId18" cstate="print"/>
          <a:srcRect/>
          <a:stretch>
            <a:fillRect/>
          </a:stretch>
        </p:blipFill>
        <p:spPr bwMode="auto">
          <a:xfrm>
            <a:off x="8143900" y="5929330"/>
            <a:ext cx="666735" cy="666735"/>
          </a:xfrm>
          <a:prstGeom prst="rect">
            <a:avLst/>
          </a:prstGeom>
          <a:noFill/>
        </p:spPr>
      </p:pic>
      <p:sp>
        <p:nvSpPr>
          <p:cNvPr id="22" name="Rechteck 21"/>
          <p:cNvSpPr/>
          <p:nvPr/>
        </p:nvSpPr>
        <p:spPr>
          <a:xfrm>
            <a:off x="214282" y="1714488"/>
            <a:ext cx="1357354" cy="830997"/>
          </a:xfrm>
          <a:prstGeom prst="rect">
            <a:avLst/>
          </a:prstGeom>
        </p:spPr>
        <p:txBody>
          <a:bodyPr wrap="square">
            <a:spAutoFit/>
          </a:bodyPr>
          <a:lstStyle/>
          <a:p>
            <a:r>
              <a:rPr lang="en-US" sz="1200" dirty="0" smtClean="0"/>
              <a:t>This slide set is licensed under a Creative Commons license:</a:t>
            </a:r>
            <a:endParaRPr lang="de-AT" sz="1200" dirty="0"/>
          </a:p>
        </p:txBody>
      </p:sp>
      <p:pic>
        <p:nvPicPr>
          <p:cNvPr id="23" name="Picture 7" descr="CC-License">
            <a:hlinkClick r:id="rId19"/>
          </p:cNvPr>
          <p:cNvPicPr>
            <a:picLocks noChangeAspect="1" noChangeArrowheads="1"/>
          </p:cNvPicPr>
          <p:nvPr/>
        </p:nvPicPr>
        <p:blipFill>
          <a:blip r:embed="rId20" cstate="print"/>
          <a:srcRect/>
          <a:stretch>
            <a:fillRect/>
          </a:stretch>
        </p:blipFill>
        <p:spPr bwMode="auto">
          <a:xfrm>
            <a:off x="285720" y="2571744"/>
            <a:ext cx="1117600" cy="39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714876" y="6286520"/>
            <a:ext cx="4143404" cy="369332"/>
          </a:xfrm>
          <a:prstGeom prst="rect">
            <a:avLst/>
          </a:prstGeom>
          <a:noFill/>
        </p:spPr>
        <p:txBody>
          <a:bodyPr wrap="square" rtlCol="0">
            <a:spAutoFit/>
          </a:bodyPr>
          <a:lstStyle/>
          <a:p>
            <a:pPr algn="r"/>
            <a:r>
              <a:rPr lang="de-AT" b="1" dirty="0" err="1" smtClean="0">
                <a:solidFill>
                  <a:schemeClr val="bg1">
                    <a:lumMod val="50000"/>
                  </a:schemeClr>
                </a:solidFill>
              </a:rPr>
              <a:t>Alexandr</a:t>
            </a:r>
            <a:r>
              <a:rPr lang="de-AT" b="1" dirty="0" err="1" smtClean="0">
                <a:solidFill>
                  <a:srgbClr val="0070C0"/>
                </a:solidFill>
              </a:rPr>
              <a:t>i</a:t>
            </a:r>
            <a:r>
              <a:rPr lang="de-AT" b="1" dirty="0" err="1" smtClean="0">
                <a:solidFill>
                  <a:schemeClr val="bg1">
                    <a:lumMod val="50000"/>
                  </a:schemeClr>
                </a:solidFill>
              </a:rPr>
              <a:t>an</a:t>
            </a:r>
            <a:r>
              <a:rPr lang="de-AT" b="1" dirty="0" smtClean="0">
                <a:solidFill>
                  <a:schemeClr val="bg1">
                    <a:lumMod val="50000"/>
                  </a:schemeClr>
                </a:solidFill>
              </a:rPr>
              <a:t> Pattern Form (2)</a:t>
            </a:r>
            <a:endParaRPr lang="de-AT" b="1" dirty="0">
              <a:solidFill>
                <a:schemeClr val="bg1">
                  <a:lumMod val="50000"/>
                </a:schemeClr>
              </a:solidFill>
            </a:endParaRPr>
          </a:p>
        </p:txBody>
      </p:sp>
      <p:pic>
        <p:nvPicPr>
          <p:cNvPr id="8" name="Grafik 7" descr="pattern02.jpg"/>
          <p:cNvPicPr>
            <a:picLocks noChangeAspect="1"/>
          </p:cNvPicPr>
          <p:nvPr/>
        </p:nvPicPr>
        <p:blipFill>
          <a:blip r:embed="rId3" cstate="print"/>
          <a:stretch>
            <a:fillRect/>
          </a:stretch>
        </p:blipFill>
        <p:spPr>
          <a:xfrm>
            <a:off x="571472" y="214290"/>
            <a:ext cx="7929617" cy="5925723"/>
          </a:xfrm>
          <a:prstGeom prst="rect">
            <a:avLst/>
          </a:prstGeom>
          <a:ln>
            <a:solidFill>
              <a:schemeClr val="bg1">
                <a:lumMod val="50000"/>
              </a:schemeClr>
            </a:solidFill>
          </a:ln>
        </p:spPr>
      </p:pic>
      <p:sp>
        <p:nvSpPr>
          <p:cNvPr id="9" name="Abgerundetes Rechteck 8"/>
          <p:cNvSpPr/>
          <p:nvPr/>
        </p:nvSpPr>
        <p:spPr>
          <a:xfrm>
            <a:off x="285720" y="214290"/>
            <a:ext cx="3429024" cy="928694"/>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b="1" dirty="0" err="1" smtClean="0">
                <a:effectLst>
                  <a:outerShdw blurRad="38100" dist="38100" dir="2700000" algn="tl">
                    <a:srgbClr val="000000">
                      <a:alpha val="43137"/>
                    </a:srgbClr>
                  </a:outerShdw>
                </a:effectLst>
              </a:rPr>
              <a:t>Context</a:t>
            </a:r>
            <a:r>
              <a:rPr lang="de-AT" sz="2000" b="1"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for</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pattern</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which</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explains</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how</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to</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complete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certain</a:t>
            </a:r>
            <a:r>
              <a:rPr lang="de-AT" sz="2000" dirty="0" smtClean="0">
                <a:effectLst>
                  <a:outerShdw blurRad="38100" dist="38100" dir="2700000" algn="tl">
                    <a:srgbClr val="000000">
                      <a:alpha val="43137"/>
                    </a:srgbClr>
                  </a:outerShdw>
                </a:effectLst>
              </a:rPr>
              <a:t> larger </a:t>
            </a:r>
            <a:r>
              <a:rPr lang="de-AT" sz="2000" dirty="0" err="1" smtClean="0">
                <a:effectLst>
                  <a:outerShdw blurRad="38100" dist="38100" dir="2700000" algn="tl">
                    <a:srgbClr val="000000">
                      <a:alpha val="43137"/>
                    </a:srgbClr>
                  </a:outerShdw>
                </a:effectLst>
              </a:rPr>
              <a:t>patterns</a:t>
            </a:r>
            <a:r>
              <a:rPr lang="de-AT" sz="2000" dirty="0" smtClean="0">
                <a:effectLst>
                  <a:outerShdw blurRad="38100" dist="38100" dir="2700000" algn="tl">
                    <a:srgbClr val="000000">
                      <a:alpha val="43137"/>
                    </a:srgbClr>
                  </a:outerShdw>
                </a:effectLst>
              </a:rPr>
              <a:t>.</a:t>
            </a:r>
            <a:endParaRPr lang="de-AT" dirty="0" smtClean="0">
              <a:effectLst>
                <a:outerShdw blurRad="38100" dist="38100" dir="2700000" algn="tl">
                  <a:srgbClr val="000000">
                    <a:alpha val="43137"/>
                  </a:srgbClr>
                </a:outerShdw>
              </a:effectLst>
            </a:endParaRPr>
          </a:p>
        </p:txBody>
      </p:sp>
      <p:sp>
        <p:nvSpPr>
          <p:cNvPr id="10" name="Abgerundetes Rechteck 9"/>
          <p:cNvSpPr/>
          <p:nvPr/>
        </p:nvSpPr>
        <p:spPr>
          <a:xfrm>
            <a:off x="285720" y="1428736"/>
            <a:ext cx="3429024" cy="571504"/>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b="1" dirty="0" smtClean="0">
                <a:effectLst>
                  <a:outerShdw blurRad="38100" dist="38100" dir="2700000" algn="tl">
                    <a:srgbClr val="000000">
                      <a:alpha val="43137"/>
                    </a:srgbClr>
                  </a:outerShdw>
                </a:effectLst>
              </a:rPr>
              <a:t>Problem </a:t>
            </a:r>
            <a:r>
              <a:rPr lang="de-AT" sz="2000" dirty="0" smtClean="0">
                <a:effectLst>
                  <a:outerShdw blurRad="38100" dist="38100" dir="2700000" algn="tl">
                    <a:srgbClr val="000000">
                      <a:alpha val="43137"/>
                    </a:srgbClr>
                  </a:outerShdw>
                </a:effectLst>
              </a:rPr>
              <a:t>in 1 </a:t>
            </a:r>
            <a:r>
              <a:rPr lang="de-AT" sz="2000" dirty="0" err="1" smtClean="0">
                <a:effectLst>
                  <a:outerShdw blurRad="38100" dist="38100" dir="2700000" algn="tl">
                    <a:srgbClr val="000000">
                      <a:alpha val="43137"/>
                    </a:srgbClr>
                  </a:outerShdw>
                </a:effectLst>
              </a:rPr>
              <a:t>or</a:t>
            </a:r>
            <a:r>
              <a:rPr lang="de-AT" sz="2000" dirty="0" smtClean="0">
                <a:effectLst>
                  <a:outerShdw blurRad="38100" dist="38100" dir="2700000" algn="tl">
                    <a:srgbClr val="000000">
                      <a:alpha val="43137"/>
                    </a:srgbClr>
                  </a:outerShdw>
                </a:effectLst>
              </a:rPr>
              <a:t> 2 </a:t>
            </a:r>
            <a:r>
              <a:rPr lang="de-AT" sz="2000" dirty="0" err="1" smtClean="0">
                <a:effectLst>
                  <a:outerShdw blurRad="38100" dist="38100" dir="2700000" algn="tl">
                    <a:srgbClr val="000000">
                      <a:alpha val="43137"/>
                    </a:srgbClr>
                  </a:outerShdw>
                </a:effectLst>
              </a:rPr>
              <a:t>sentences</a:t>
            </a:r>
            <a:endParaRPr lang="de-AT" sz="2000" dirty="0" smtClean="0">
              <a:effectLst>
                <a:outerShdw blurRad="38100" dist="38100" dir="2700000" algn="tl">
                  <a:srgbClr val="000000">
                    <a:alpha val="43137"/>
                  </a:srgbClr>
                </a:outerShdw>
              </a:effectLst>
            </a:endParaRPr>
          </a:p>
        </p:txBody>
      </p:sp>
      <p:sp>
        <p:nvSpPr>
          <p:cNvPr id="11" name="Abgerundetes Rechteck 10"/>
          <p:cNvSpPr/>
          <p:nvPr/>
        </p:nvSpPr>
        <p:spPr>
          <a:xfrm>
            <a:off x="285720" y="3357562"/>
            <a:ext cx="3429024" cy="135732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b="1" dirty="0" err="1" smtClean="0">
                <a:effectLst>
                  <a:outerShdw blurRad="38100" dist="38100" dir="2700000" algn="tl">
                    <a:srgbClr val="000000">
                      <a:alpha val="43137"/>
                    </a:srgbClr>
                  </a:outerShdw>
                </a:effectLst>
              </a:rPr>
              <a:t>Forces</a:t>
            </a:r>
            <a:r>
              <a:rPr lang="de-AT" sz="2000" dirty="0" smtClean="0">
                <a:effectLst>
                  <a:outerShdw blurRad="38100" dist="38100" dir="2700000" algn="tl">
                    <a:srgbClr val="000000">
                      <a:alpha val="43137"/>
                    </a:srgbClr>
                  </a:outerShdw>
                </a:effectLst>
              </a:rPr>
              <a:t> relevant in </a:t>
            </a:r>
            <a:r>
              <a:rPr lang="de-AT" sz="2000" dirty="0" err="1" smtClean="0">
                <a:effectLst>
                  <a:outerShdw blurRad="38100" dist="38100" dir="2700000" algn="tl">
                    <a:srgbClr val="000000">
                      <a:alpha val="43137"/>
                    </a:srgbClr>
                  </a:outerShdw>
                </a:effectLst>
              </a:rPr>
              <a:t>the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given</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problem</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context</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along</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with</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hints</a:t>
            </a:r>
            <a:r>
              <a:rPr lang="de-AT" sz="2000" dirty="0" smtClean="0">
                <a:effectLst>
                  <a:outerShdw blurRad="38100" dist="38100" dir="2700000" algn="tl">
                    <a:srgbClr val="000000">
                      <a:alpha val="43137"/>
                    </a:srgbClr>
                  </a:outerShdw>
                </a:effectLst>
              </a:rPr>
              <a:t> on </a:t>
            </a:r>
            <a:r>
              <a:rPr lang="de-AT" sz="2000" dirty="0" err="1" smtClean="0">
                <a:effectLst>
                  <a:outerShdw blurRad="38100" dist="38100" dir="2700000" algn="tl">
                    <a:srgbClr val="000000">
                      <a:alpha val="43137"/>
                    </a:srgbClr>
                  </a:outerShdw>
                </a:effectLst>
              </a:rPr>
              <a:t>how</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to</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resolve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forces</a:t>
            </a:r>
            <a:r>
              <a:rPr lang="de-AT" sz="2000" dirty="0" smtClean="0">
                <a:effectLst>
                  <a:outerShdw blurRad="38100" dist="38100" dir="2700000" algn="tl">
                    <a:srgbClr val="000000">
                      <a:alpha val="43137"/>
                    </a:srgbClr>
                  </a:outerShdw>
                </a:effectLst>
              </a:rPr>
              <a:t>.</a:t>
            </a:r>
          </a:p>
        </p:txBody>
      </p:sp>
      <p:sp>
        <p:nvSpPr>
          <p:cNvPr id="12" name="Abgerundetes Rechteck 11"/>
          <p:cNvSpPr/>
          <p:nvPr/>
        </p:nvSpPr>
        <p:spPr>
          <a:xfrm>
            <a:off x="5500694" y="2285992"/>
            <a:ext cx="3429024" cy="64294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b="1" dirty="0" smtClean="0">
                <a:effectLst>
                  <a:outerShdw blurRad="38100" dist="38100" dir="2700000" algn="tl">
                    <a:srgbClr val="000000">
                      <a:alpha val="43137"/>
                    </a:srgbClr>
                  </a:outerShdw>
                </a:effectLst>
              </a:rPr>
              <a:t>Solution </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heart</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of</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pattern</a:t>
            </a:r>
            <a:endParaRPr lang="de-AT" dirty="0" smtClean="0">
              <a:effectLst>
                <a:outerShdw blurRad="38100" dist="38100" dir="2700000" algn="tl">
                  <a:srgbClr val="000000">
                    <a:alpha val="43137"/>
                  </a:srgbClr>
                </a:outerShdw>
              </a:effectLst>
            </a:endParaRPr>
          </a:p>
        </p:txBody>
      </p:sp>
      <p:sp>
        <p:nvSpPr>
          <p:cNvPr id="13" name="Abgerundetes Rechteck 12"/>
          <p:cNvSpPr/>
          <p:nvPr/>
        </p:nvSpPr>
        <p:spPr>
          <a:xfrm>
            <a:off x="5429256" y="3857628"/>
            <a:ext cx="3429024" cy="714380"/>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b="1" dirty="0" err="1" smtClean="0">
                <a:effectLst>
                  <a:outerShdw blurRad="38100" dist="38100" dir="2700000" algn="tl">
                    <a:srgbClr val="000000">
                      <a:alpha val="43137"/>
                    </a:srgbClr>
                  </a:outerShdw>
                </a:effectLst>
              </a:rPr>
              <a:t>Diagram</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which</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shows</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solution</a:t>
            </a:r>
            <a:endParaRPr lang="de-AT" sz="2000" dirty="0" smtClean="0">
              <a:effectLst>
                <a:outerShdw blurRad="38100" dist="38100" dir="2700000" algn="tl">
                  <a:srgbClr val="000000">
                    <a:alpha val="43137"/>
                  </a:srgbClr>
                </a:outerShdw>
              </a:effectLst>
            </a:endParaRPr>
          </a:p>
        </p:txBody>
      </p:sp>
      <p:sp>
        <p:nvSpPr>
          <p:cNvPr id="14" name="Abgerundetes Rechteck 13"/>
          <p:cNvSpPr/>
          <p:nvPr/>
        </p:nvSpPr>
        <p:spPr>
          <a:xfrm>
            <a:off x="5429256" y="5000636"/>
            <a:ext cx="3429024" cy="785818"/>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2000" b="1" dirty="0" err="1" smtClean="0">
                <a:effectLst>
                  <a:outerShdw blurRad="38100" dist="38100" dir="2700000" algn="tl">
                    <a:srgbClr val="000000">
                      <a:alpha val="43137"/>
                    </a:srgbClr>
                  </a:outerShdw>
                </a:effectLst>
              </a:rPr>
              <a:t>Smaller</a:t>
            </a:r>
            <a:r>
              <a:rPr lang="de-AT" sz="2000" b="1" dirty="0" smtClean="0">
                <a:effectLst>
                  <a:outerShdw blurRad="38100" dist="38100" dir="2700000" algn="tl">
                    <a:srgbClr val="000000">
                      <a:alpha val="43137"/>
                    </a:srgbClr>
                  </a:outerShdw>
                </a:effectLst>
              </a:rPr>
              <a:t> </a:t>
            </a:r>
            <a:r>
              <a:rPr lang="de-AT" sz="2000" b="1" dirty="0" err="1" smtClean="0">
                <a:effectLst>
                  <a:outerShdw blurRad="38100" dist="38100" dir="2700000" algn="tl">
                    <a:srgbClr val="000000">
                      <a:alpha val="43137"/>
                    </a:srgbClr>
                  </a:outerShdw>
                </a:effectLst>
              </a:rPr>
              <a:t>patterns</a:t>
            </a:r>
            <a:r>
              <a:rPr lang="de-AT" sz="2000" b="1"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and</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their</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relations</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to</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the</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given</a:t>
            </a:r>
            <a:r>
              <a:rPr lang="de-AT" sz="2000" dirty="0" smtClean="0">
                <a:effectLst>
                  <a:outerShdw blurRad="38100" dist="38100" dir="2700000" algn="tl">
                    <a:srgbClr val="000000">
                      <a:alpha val="43137"/>
                    </a:srgbClr>
                  </a:outerShdw>
                </a:effectLst>
              </a:rPr>
              <a:t> </a:t>
            </a:r>
            <a:r>
              <a:rPr lang="de-AT" sz="2000" dirty="0" err="1" smtClean="0">
                <a:effectLst>
                  <a:outerShdw blurRad="38100" dist="38100" dir="2700000" algn="tl">
                    <a:srgbClr val="000000">
                      <a:alpha val="43137"/>
                    </a:srgbClr>
                  </a:outerShdw>
                </a:effectLst>
              </a:rPr>
              <a:t>pattern</a:t>
            </a:r>
            <a:endParaRPr lang="de-AT" sz="20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14414" y="1285860"/>
            <a:ext cx="2357454" cy="1143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smtClean="0"/>
              <a:t>Pattern User</a:t>
            </a:r>
            <a:endParaRPr lang="de-AT" sz="2800" b="1" dirty="0"/>
          </a:p>
        </p:txBody>
      </p:sp>
      <p:sp>
        <p:nvSpPr>
          <p:cNvPr id="3" name="Rechteck 2"/>
          <p:cNvSpPr/>
          <p:nvPr/>
        </p:nvSpPr>
        <p:spPr>
          <a:xfrm>
            <a:off x="5214942" y="1285860"/>
            <a:ext cx="2357454" cy="1143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err="1" smtClean="0"/>
              <a:t>Context</a:t>
            </a:r>
            <a:endParaRPr lang="de-AT" sz="2800" b="1" dirty="0"/>
          </a:p>
        </p:txBody>
      </p:sp>
      <p:sp>
        <p:nvSpPr>
          <p:cNvPr id="4" name="Rechteck 3"/>
          <p:cNvSpPr/>
          <p:nvPr/>
        </p:nvSpPr>
        <p:spPr>
          <a:xfrm>
            <a:off x="5214942" y="4786322"/>
            <a:ext cx="2357454" cy="1143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smtClean="0"/>
              <a:t>Solution</a:t>
            </a:r>
            <a:endParaRPr lang="de-AT" sz="2800" b="1" dirty="0"/>
          </a:p>
        </p:txBody>
      </p:sp>
      <p:sp>
        <p:nvSpPr>
          <p:cNvPr id="5" name="Rechteck 4"/>
          <p:cNvSpPr/>
          <p:nvPr/>
        </p:nvSpPr>
        <p:spPr>
          <a:xfrm>
            <a:off x="1214414" y="4786322"/>
            <a:ext cx="2357454" cy="1143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smtClean="0"/>
              <a:t>Problem</a:t>
            </a:r>
            <a:endParaRPr lang="de-AT" sz="2800" b="1" dirty="0"/>
          </a:p>
        </p:txBody>
      </p:sp>
      <p:cxnSp>
        <p:nvCxnSpPr>
          <p:cNvPr id="7" name="Gerade Verbindung mit Pfeil 6"/>
          <p:cNvCxnSpPr>
            <a:stCxn id="2" idx="2"/>
            <a:endCxn id="5" idx="0"/>
          </p:cNvCxnSpPr>
          <p:nvPr/>
        </p:nvCxnSpPr>
        <p:spPr>
          <a:xfrm rot="5400000">
            <a:off x="1214414" y="3607595"/>
            <a:ext cx="2357454"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Gerade Verbindung mit Pfeil 8"/>
          <p:cNvCxnSpPr>
            <a:stCxn id="4" idx="1"/>
            <a:endCxn id="5" idx="3"/>
          </p:cNvCxnSpPr>
          <p:nvPr/>
        </p:nvCxnSpPr>
        <p:spPr>
          <a:xfrm rot="10800000">
            <a:off x="3571868" y="5357826"/>
            <a:ext cx="1643074"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3" name="Rechteck 12"/>
          <p:cNvSpPr/>
          <p:nvPr/>
        </p:nvSpPr>
        <p:spPr>
          <a:xfrm>
            <a:off x="5214942" y="3071810"/>
            <a:ext cx="2357454" cy="1143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err="1" smtClean="0"/>
              <a:t>Forces</a:t>
            </a:r>
            <a:endParaRPr lang="de-AT" sz="2800" b="1" dirty="0"/>
          </a:p>
        </p:txBody>
      </p:sp>
      <p:cxnSp>
        <p:nvCxnSpPr>
          <p:cNvPr id="20" name="Gerade Verbindung mit Pfeil 19"/>
          <p:cNvCxnSpPr>
            <a:stCxn id="2" idx="3"/>
            <a:endCxn id="3" idx="1"/>
          </p:cNvCxnSpPr>
          <p:nvPr/>
        </p:nvCxnSpPr>
        <p:spPr>
          <a:xfrm>
            <a:off x="3571868" y="1857364"/>
            <a:ext cx="1643074"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2" name="Gerade Verbindung mit Pfeil 21"/>
          <p:cNvCxnSpPr>
            <a:stCxn id="3" idx="2"/>
            <a:endCxn id="13" idx="0"/>
          </p:cNvCxnSpPr>
          <p:nvPr/>
        </p:nvCxnSpPr>
        <p:spPr>
          <a:xfrm rot="5400000">
            <a:off x="6072198" y="2750339"/>
            <a:ext cx="64294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Gerade Verbindung mit Pfeil 23"/>
          <p:cNvCxnSpPr>
            <a:stCxn id="4" idx="0"/>
            <a:endCxn id="13" idx="2"/>
          </p:cNvCxnSpPr>
          <p:nvPr/>
        </p:nvCxnSpPr>
        <p:spPr>
          <a:xfrm rot="5400000" flipH="1" flipV="1">
            <a:off x="6107917" y="4500570"/>
            <a:ext cx="571504"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5" name="Rechteck 24"/>
          <p:cNvSpPr/>
          <p:nvPr/>
        </p:nvSpPr>
        <p:spPr>
          <a:xfrm>
            <a:off x="1071538" y="428604"/>
            <a:ext cx="7786742" cy="400110"/>
          </a:xfrm>
          <a:prstGeom prst="rect">
            <a:avLst/>
          </a:prstGeom>
        </p:spPr>
        <p:txBody>
          <a:bodyPr wrap="square">
            <a:spAutoFit/>
          </a:bodyPr>
          <a:lstStyle/>
          <a:p>
            <a:pPr algn="r"/>
            <a:r>
              <a:rPr lang="en-US" sz="2000" b="1" dirty="0" smtClean="0"/>
              <a:t>Relationships between key elements in Alexander’s pattern definition</a:t>
            </a:r>
            <a:endParaRPr lang="de-AT" sz="2000" dirty="0"/>
          </a:p>
        </p:txBody>
      </p:sp>
      <p:sp>
        <p:nvSpPr>
          <p:cNvPr id="26" name="Text Box 19"/>
          <p:cNvSpPr txBox="1">
            <a:spLocks noChangeArrowheads="1"/>
          </p:cNvSpPr>
          <p:nvPr/>
        </p:nvSpPr>
        <p:spPr bwMode="auto">
          <a:xfrm>
            <a:off x="1928794" y="6215082"/>
            <a:ext cx="6985000" cy="307777"/>
          </a:xfrm>
          <a:prstGeom prst="rect">
            <a:avLst/>
          </a:prstGeom>
          <a:noFill/>
          <a:ln w="9525">
            <a:noFill/>
            <a:miter lim="800000"/>
            <a:headEnd/>
            <a:tailEnd/>
          </a:ln>
        </p:spPr>
        <p:txBody>
          <a:bodyPr>
            <a:spAutoFit/>
          </a:bodyPr>
          <a:lstStyle/>
          <a:p>
            <a:pPr algn="r" eaLnBrk="1" hangingPunct="1">
              <a:spcBef>
                <a:spcPct val="50000"/>
              </a:spcBef>
            </a:pPr>
            <a:r>
              <a:rPr lang="de-DE" sz="1400" dirty="0"/>
              <a:t>	</a:t>
            </a:r>
            <a:r>
              <a:rPr lang="de-DE" sz="1100" dirty="0" err="1" smtClean="0"/>
              <a:t>Reproduced</a:t>
            </a:r>
            <a:r>
              <a:rPr lang="de-DE" sz="1100" dirty="0" smtClean="0"/>
              <a:t> </a:t>
            </a:r>
            <a:r>
              <a:rPr lang="de-DE" sz="1100" dirty="0" err="1" smtClean="0"/>
              <a:t>according</a:t>
            </a:r>
            <a:r>
              <a:rPr lang="de-DE" sz="1100" dirty="0" smtClean="0"/>
              <a:t> </a:t>
            </a:r>
            <a:r>
              <a:rPr lang="de-DE" sz="1100" dirty="0" err="1" smtClean="0"/>
              <a:t>to</a:t>
            </a:r>
            <a:r>
              <a:rPr lang="de-DE" sz="1100" dirty="0" smtClean="0"/>
              <a:t> Arnold &amp; </a:t>
            </a:r>
            <a:r>
              <a:rPr lang="de-DE" sz="1100" dirty="0" err="1" smtClean="0"/>
              <a:t>Podehl</a:t>
            </a:r>
            <a:r>
              <a:rPr lang="de-DE" sz="1100" dirty="0" smtClean="0"/>
              <a:t> (1999, p. 143), </a:t>
            </a:r>
            <a:r>
              <a:rPr lang="de-DE" sz="1100" dirty="0" err="1" smtClean="0"/>
              <a:t>Meszaros</a:t>
            </a:r>
            <a:r>
              <a:rPr lang="de-DE" sz="1100" dirty="0" smtClean="0"/>
              <a:t> &amp; </a:t>
            </a:r>
            <a:r>
              <a:rPr lang="de-DE" sz="1100" dirty="0" err="1" smtClean="0"/>
              <a:t>Doble</a:t>
            </a:r>
            <a:r>
              <a:rPr lang="de-DE" sz="1100" dirty="0" smtClean="0"/>
              <a:t> (1998)</a:t>
            </a:r>
            <a:endParaRPr lang="de-DE" sz="1400" dirty="0"/>
          </a:p>
        </p:txBody>
      </p:sp>
      <p:sp>
        <p:nvSpPr>
          <p:cNvPr id="39" name="Textfeld 38"/>
          <p:cNvSpPr txBox="1"/>
          <p:nvPr/>
        </p:nvSpPr>
        <p:spPr>
          <a:xfrm>
            <a:off x="2571736" y="3286124"/>
            <a:ext cx="785818" cy="369332"/>
          </a:xfrm>
          <a:prstGeom prst="rect">
            <a:avLst/>
          </a:prstGeom>
          <a:noFill/>
        </p:spPr>
        <p:txBody>
          <a:bodyPr wrap="square" rtlCol="0">
            <a:spAutoFit/>
          </a:bodyPr>
          <a:lstStyle/>
          <a:p>
            <a:r>
              <a:rPr lang="de-AT" b="1" dirty="0" err="1" smtClean="0">
                <a:solidFill>
                  <a:srgbClr val="0070C0"/>
                </a:solidFill>
              </a:rPr>
              <a:t>has</a:t>
            </a:r>
            <a:endParaRPr lang="de-AT" b="1" dirty="0">
              <a:solidFill>
                <a:srgbClr val="0070C0"/>
              </a:solidFill>
            </a:endParaRPr>
          </a:p>
        </p:txBody>
      </p:sp>
      <p:sp>
        <p:nvSpPr>
          <p:cNvPr id="40" name="Textfeld 39"/>
          <p:cNvSpPr txBox="1"/>
          <p:nvPr/>
        </p:nvSpPr>
        <p:spPr>
          <a:xfrm>
            <a:off x="4071934" y="4857760"/>
            <a:ext cx="785818" cy="369332"/>
          </a:xfrm>
          <a:prstGeom prst="rect">
            <a:avLst/>
          </a:prstGeom>
          <a:noFill/>
        </p:spPr>
        <p:txBody>
          <a:bodyPr wrap="square" rtlCol="0">
            <a:spAutoFit/>
          </a:bodyPr>
          <a:lstStyle/>
          <a:p>
            <a:pPr algn="ctr"/>
            <a:r>
              <a:rPr lang="de-AT" b="1" dirty="0" err="1" smtClean="0">
                <a:solidFill>
                  <a:srgbClr val="0070C0"/>
                </a:solidFill>
              </a:rPr>
              <a:t>solves</a:t>
            </a:r>
            <a:endParaRPr lang="de-AT" b="1" dirty="0">
              <a:solidFill>
                <a:srgbClr val="0070C0"/>
              </a:solidFill>
            </a:endParaRPr>
          </a:p>
        </p:txBody>
      </p:sp>
      <p:sp>
        <p:nvSpPr>
          <p:cNvPr id="41" name="Textfeld 40"/>
          <p:cNvSpPr txBox="1"/>
          <p:nvPr/>
        </p:nvSpPr>
        <p:spPr>
          <a:xfrm>
            <a:off x="4786314" y="4286256"/>
            <a:ext cx="1357322" cy="369332"/>
          </a:xfrm>
          <a:prstGeom prst="rect">
            <a:avLst/>
          </a:prstGeom>
          <a:noFill/>
        </p:spPr>
        <p:txBody>
          <a:bodyPr wrap="square" rtlCol="0">
            <a:spAutoFit/>
          </a:bodyPr>
          <a:lstStyle/>
          <a:p>
            <a:pPr algn="r"/>
            <a:r>
              <a:rPr lang="de-AT" b="1" dirty="0" err="1" smtClean="0">
                <a:solidFill>
                  <a:srgbClr val="0070C0"/>
                </a:solidFill>
              </a:rPr>
              <a:t>resolves</a:t>
            </a:r>
            <a:endParaRPr lang="de-AT" b="1" dirty="0">
              <a:solidFill>
                <a:srgbClr val="0070C0"/>
              </a:solidFill>
            </a:endParaRPr>
          </a:p>
        </p:txBody>
      </p:sp>
      <p:sp>
        <p:nvSpPr>
          <p:cNvPr id="42" name="Textfeld 41"/>
          <p:cNvSpPr txBox="1"/>
          <p:nvPr/>
        </p:nvSpPr>
        <p:spPr>
          <a:xfrm>
            <a:off x="3643306" y="2000240"/>
            <a:ext cx="1500198" cy="369332"/>
          </a:xfrm>
          <a:prstGeom prst="rect">
            <a:avLst/>
          </a:prstGeom>
          <a:noFill/>
        </p:spPr>
        <p:txBody>
          <a:bodyPr wrap="square" rtlCol="0">
            <a:spAutoFit/>
          </a:bodyPr>
          <a:lstStyle/>
          <a:p>
            <a:pPr algn="ctr"/>
            <a:r>
              <a:rPr lang="de-AT" b="1" dirty="0" err="1" smtClean="0">
                <a:solidFill>
                  <a:srgbClr val="0070C0"/>
                </a:solidFill>
              </a:rPr>
              <a:t>operates</a:t>
            </a:r>
            <a:r>
              <a:rPr lang="de-AT" b="1" dirty="0" smtClean="0">
                <a:solidFill>
                  <a:srgbClr val="0070C0"/>
                </a:solidFill>
              </a:rPr>
              <a:t> in</a:t>
            </a:r>
            <a:endParaRPr lang="de-AT" b="1" dirty="0">
              <a:solidFill>
                <a:srgbClr val="0070C0"/>
              </a:solidFill>
            </a:endParaRPr>
          </a:p>
        </p:txBody>
      </p:sp>
      <p:sp>
        <p:nvSpPr>
          <p:cNvPr id="49" name="Textfeld 48"/>
          <p:cNvSpPr txBox="1"/>
          <p:nvPr/>
        </p:nvSpPr>
        <p:spPr>
          <a:xfrm>
            <a:off x="4857752" y="2500306"/>
            <a:ext cx="1357322" cy="369332"/>
          </a:xfrm>
          <a:prstGeom prst="rect">
            <a:avLst/>
          </a:prstGeom>
          <a:noFill/>
        </p:spPr>
        <p:txBody>
          <a:bodyPr wrap="square" rtlCol="0">
            <a:spAutoFit/>
          </a:bodyPr>
          <a:lstStyle/>
          <a:p>
            <a:pPr algn="r"/>
            <a:r>
              <a:rPr lang="de-AT" b="1" dirty="0" err="1" smtClean="0">
                <a:solidFill>
                  <a:srgbClr val="0070C0"/>
                </a:solidFill>
              </a:rPr>
              <a:t>prioritizes</a:t>
            </a:r>
            <a:endParaRPr lang="de-AT" b="1"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Abgerundetes Rechteck 1"/>
          <p:cNvSpPr/>
          <p:nvPr/>
        </p:nvSpPr>
        <p:spPr>
          <a:xfrm>
            <a:off x="1857356" y="1214422"/>
            <a:ext cx="7000924" cy="857256"/>
          </a:xfrm>
          <a:prstGeom prst="roundRect">
            <a:avLst/>
          </a:prstGeom>
          <a:solidFill>
            <a:schemeClr val="bg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AT" sz="4000" b="1" dirty="0" err="1" smtClean="0">
                <a:solidFill>
                  <a:schemeClr val="tx1"/>
                </a:solidFill>
              </a:rPr>
              <a:t>What</a:t>
            </a:r>
            <a:r>
              <a:rPr lang="de-AT" sz="4000" b="1" dirty="0" smtClean="0">
                <a:solidFill>
                  <a:schemeClr val="tx1"/>
                </a:solidFill>
              </a:rPr>
              <a:t> </a:t>
            </a:r>
            <a:r>
              <a:rPr lang="de-AT" sz="4000" b="1" dirty="0" err="1" smtClean="0">
                <a:solidFill>
                  <a:schemeClr val="tx1"/>
                </a:solidFill>
              </a:rPr>
              <a:t>are</a:t>
            </a:r>
            <a:r>
              <a:rPr lang="de-AT" sz="4000" b="1" dirty="0" smtClean="0">
                <a:solidFill>
                  <a:schemeClr val="tx1"/>
                </a:solidFill>
              </a:rPr>
              <a:t> </a:t>
            </a:r>
            <a:r>
              <a:rPr lang="de-AT" sz="4000" b="1" dirty="0" err="1" smtClean="0">
                <a:solidFill>
                  <a:schemeClr val="bg1"/>
                </a:solidFill>
                <a:effectLst>
                  <a:outerShdw blurRad="38100" dist="38100" dir="2700000" algn="tl">
                    <a:srgbClr val="000000">
                      <a:alpha val="43137"/>
                    </a:srgbClr>
                  </a:outerShdw>
                </a:effectLst>
              </a:rPr>
              <a:t>Pedagogical</a:t>
            </a:r>
            <a:r>
              <a:rPr lang="de-AT" sz="4000" b="1" dirty="0" smtClean="0">
                <a:solidFill>
                  <a:schemeClr val="bg1"/>
                </a:solidFill>
                <a:effectLst>
                  <a:outerShdw blurRad="38100" dist="38100" dir="2700000" algn="tl">
                    <a:srgbClr val="000000">
                      <a:alpha val="43137"/>
                    </a:srgbClr>
                  </a:outerShdw>
                </a:effectLst>
              </a:rPr>
              <a:t> Patterns</a:t>
            </a:r>
            <a:r>
              <a:rPr lang="de-AT" sz="4000" b="1" dirty="0" smtClean="0">
                <a:solidFill>
                  <a:srgbClr val="0070C0"/>
                </a:solidFill>
              </a:rPr>
              <a:t>?</a:t>
            </a:r>
            <a:r>
              <a:rPr lang="de-AT" sz="4000" b="1" dirty="0" smtClean="0">
                <a:solidFill>
                  <a:schemeClr val="tx1"/>
                </a:solidFill>
              </a:rPr>
              <a:t> </a:t>
            </a:r>
            <a:endParaRPr lang="de-AT" sz="40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Abgerundetes Rechteck 1"/>
          <p:cNvSpPr/>
          <p:nvPr/>
        </p:nvSpPr>
        <p:spPr>
          <a:xfrm>
            <a:off x="1428696" y="642918"/>
            <a:ext cx="7715304" cy="4286280"/>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b="1" dirty="0" smtClean="0">
                <a:effectLst>
                  <a:outerShdw blurRad="38100" dist="38100" dir="2700000" algn="tl">
                    <a:srgbClr val="000000">
                      <a:alpha val="43137"/>
                    </a:srgbClr>
                  </a:outerShdw>
                </a:effectLst>
              </a:rPr>
              <a:t>“</a:t>
            </a:r>
            <a:r>
              <a:rPr lang="en-US" sz="2400" b="1" dirty="0" smtClean="0">
                <a:effectLst>
                  <a:outerShdw blurRad="38100" dist="38100" dir="2700000" algn="tl">
                    <a:srgbClr val="000000">
                      <a:alpha val="43137"/>
                    </a:srgbClr>
                  </a:outerShdw>
                </a:effectLst>
              </a:rPr>
              <a:t>Pedagogical patterns try to capture expert knowledge of the practice of teaching and learning. The intent is to capture the essence of the practice in a compact form that can be easily communicated to those who need the knowledge. Presenting this information in a coherent and accessible form can mean the difference between every new instructor needing to relearn what is known by senior faculty and easy transference of knowledge of teaching within the community. </a:t>
            </a:r>
            <a:r>
              <a:rPr lang="en-GB" sz="2400" b="1" dirty="0" smtClean="0">
                <a:effectLst>
                  <a:outerShdw blurRad="38100" dist="38100" dir="2700000" algn="tl">
                    <a:srgbClr val="000000">
                      <a:alpha val="43137"/>
                    </a:srgbClr>
                  </a:outerShdw>
                </a:effectLst>
              </a:rPr>
              <a:t>.”</a:t>
            </a:r>
          </a:p>
          <a:p>
            <a:pPr algn="just"/>
            <a:endParaRPr lang="en-GB" dirty="0" smtClean="0"/>
          </a:p>
          <a:p>
            <a:pPr algn="r"/>
            <a:r>
              <a:rPr lang="en-GB" b="1" dirty="0" smtClean="0">
                <a:effectLst>
                  <a:outerShdw blurRad="38100" dist="38100" dir="2700000" algn="tl">
                    <a:srgbClr val="000000">
                      <a:alpha val="43137"/>
                    </a:srgbClr>
                  </a:outerShdw>
                </a:effectLst>
              </a:rPr>
              <a:t>– http://www.pedagogicalpatterns.org/</a:t>
            </a:r>
            <a:endParaRPr lang="en-GB"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2080</Words>
  <Application>Microsoft Office PowerPoint</Application>
  <PresentationFormat>Bildschirmpräsentation (4:3)</PresentationFormat>
  <Paragraphs>333</Paragraphs>
  <Slides>54</Slides>
  <Notes>54</Notes>
  <HiddenSlides>0</HiddenSlides>
  <MMClips>0</MMClips>
  <ScaleCrop>false</ScaleCrop>
  <HeadingPairs>
    <vt:vector size="4" baseType="variant">
      <vt:variant>
        <vt:lpstr>Design</vt:lpstr>
      </vt:variant>
      <vt:variant>
        <vt:i4>1</vt:i4>
      </vt:variant>
      <vt:variant>
        <vt:lpstr>Folientitel</vt:lpstr>
      </vt:variant>
      <vt:variant>
        <vt:i4>54</vt:i4>
      </vt:variant>
    </vt:vector>
  </HeadingPairs>
  <TitlesOfParts>
    <vt:vector size="55"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Reinhard Bauer</dc:creator>
  <cp:lastModifiedBy>Reinhard Bauer</cp:lastModifiedBy>
  <cp:revision>175</cp:revision>
  <dcterms:created xsi:type="dcterms:W3CDTF">2010-01-14T18:38:19Z</dcterms:created>
  <dcterms:modified xsi:type="dcterms:W3CDTF">2010-01-19T18:02:50Z</dcterms:modified>
</cp:coreProperties>
</file>